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 id="2147483687" r:id="rId3"/>
  </p:sldMasterIdLst>
  <p:notesMasterIdLst>
    <p:notesMasterId r:id="rId31"/>
  </p:notesMasterIdLst>
  <p:sldIdLst>
    <p:sldId id="322"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Lst>
  <p:sldSz cx="9144000" cy="5143500" type="screen16x9"/>
  <p:notesSz cx="6858000" cy="9144000"/>
  <p:embeddedFontLst>
    <p:embeddedFont>
      <p:font typeface="Alfa Slab One" panose="020B0604020202020204" charset="0"/>
      <p:regular r:id="rId32"/>
    </p:embeddedFont>
    <p:embeddedFont>
      <p:font typeface="Gill Sans MT" panose="020B0502020104020203" pitchFamily="34" charset="0"/>
      <p:regular r:id="rId33"/>
      <p:bold r:id="rId34"/>
      <p:italic r:id="rId35"/>
      <p:boldItalic r:id="rId36"/>
    </p:embeddedFont>
    <p:embeddedFont>
      <p:font typeface="Proxima Nova" panose="020B0604020202020204" charset="0"/>
      <p:regular r:id="rId37"/>
      <p:bold r:id="rId38"/>
      <p:italic r:id="rId39"/>
      <p:boldItalic r:id="rId40"/>
    </p:embeddedFont>
    <p:embeddedFont>
      <p:font typeface="Raleway" pitchFamily="2" charset="0"/>
      <p:regular r:id="rId41"/>
      <p:bold r:id="rId42"/>
      <p:italic r:id="rId43"/>
      <p:boldItalic r:id="rId44"/>
    </p:embeddedFont>
    <p:embeddedFont>
      <p:font typeface="Trebuchet MS" panose="020B0603020202020204" pitchFamily="34" charset="0"/>
      <p:regular r:id="rId45"/>
      <p:bold r:id="rId46"/>
      <p:italic r:id="rId47"/>
      <p:boldItalic r:id="rId48"/>
    </p:embeddedFont>
    <p:embeddedFont>
      <p:font typeface="Verdana" panose="020B0604030504040204" pitchFamily="3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96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8.fntdata"/><Relationship Id="rId21" Type="http://schemas.openxmlformats.org/officeDocument/2006/relationships/slide" Target="slides/slide18.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presProps" Target="presProps.xml"/><Relationship Id="rId5" Type="http://schemas.openxmlformats.org/officeDocument/2006/relationships/slide" Target="slides/slide2.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font" Target="fonts/font21.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56"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font" Target="fonts/font20.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7.xml"/><Relationship Id="rId41" Type="http://schemas.openxmlformats.org/officeDocument/2006/relationships/font" Target="fonts/font10.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font" Target="fonts/font5.fntdata"/><Relationship Id="rId49" Type="http://schemas.openxmlformats.org/officeDocument/2006/relationships/font" Target="fonts/font18.fntdata"/></Relationships>
</file>

<file path=ppt/media/image1.png>
</file>

<file path=ppt/media/image10.jp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938446133d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3" name="Google Shape;173;g938446133d_0_33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938446133d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6" name="Google Shape;236;g938446133d_0_39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938446133d_0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3" name="Google Shape;243;g938446133d_0_37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938446133d_0_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g938446133d_0_38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3f84631c3d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5" name="Google Shape;255;g13f84631c3d_0_2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938446133d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g938446133d_0_37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938446133d_0_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7" name="Google Shape;267;g938446133d_0_40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938446133d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3" name="Google Shape;273;g938446133d_0_40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938446133d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9" name="Google Shape;279;g938446133d_0_4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95163c3e7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5" name="Google Shape;285;g95163c3e74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13e69dca7f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2" name="Google Shape;292;g13e69dca7fc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938446133d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9" name="Google Shape;179;g938446133d_0_33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3e69dca7fc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3" name="Google Shape;333;g13e69dca7fc_0_13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3f84631c3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9" name="Google Shape;339;g13f84631c3d_0_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3ff3dbfde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3ff3dbfde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938446133d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7" name="Google Shape;357;g938446133d_0_41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13f84631c3d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6" name="Google Shape;366;g13f84631c3d_0_1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938446133d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4" name="Google Shape;374;g938446133d_0_42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3f84631c3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2" name="Google Shape;382;g13f84631c3d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938446133d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938446133d_0_34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938446133d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2" name="Google Shape;192;g938446133d_0_35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938446133d_0_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9" name="Google Shape;199;g938446133d_0_35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938446133d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g938446133d_0_36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938446133d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3" name="Google Shape;213;g938446133d_0_36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3bb145d3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0" name="Google Shape;220;g13bb145d331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938446133d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8" name="Google Shape;228;g938446133d_0_38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0"/>
        <p:cNvGrpSpPr/>
        <p:nvPr/>
      </p:nvGrpSpPr>
      <p:grpSpPr>
        <a:xfrm>
          <a:off x="0" y="0"/>
          <a:ext cx="0" cy="0"/>
          <a:chOff x="0" y="0"/>
          <a:chExt cx="0" cy="0"/>
        </a:xfrm>
      </p:grpSpPr>
      <p:sp>
        <p:nvSpPr>
          <p:cNvPr id="11" name="Google Shape;11;p2"/>
          <p:cNvSpPr txBox="1">
            <a:spLocks noGrp="1"/>
          </p:cNvSpPr>
          <p:nvPr>
            <p:ph type="title"/>
          </p:nvPr>
        </p:nvSpPr>
        <p:spPr>
          <a:xfrm>
            <a:off x="490320" y="526320"/>
            <a:ext cx="5683320" cy="40903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 name="Google Shape;12;p2"/>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490320" y="526320"/>
            <a:ext cx="5683320" cy="40903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1"/>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3" name="Google Shape;43;p11"/>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4"/>
        <p:cNvGrpSpPr/>
        <p:nvPr/>
      </p:nvGrpSpPr>
      <p:grpSpPr>
        <a:xfrm>
          <a:off x="0" y="0"/>
          <a:ext cx="0" cy="0"/>
          <a:chOff x="0" y="0"/>
          <a:chExt cx="0" cy="0"/>
        </a:xfrm>
      </p:grpSpPr>
      <p:sp>
        <p:nvSpPr>
          <p:cNvPr id="45" name="Google Shape;45;p12"/>
          <p:cNvSpPr txBox="1">
            <a:spLocks noGrp="1"/>
          </p:cNvSpPr>
          <p:nvPr>
            <p:ph type="title"/>
          </p:nvPr>
        </p:nvSpPr>
        <p:spPr>
          <a:xfrm>
            <a:off x="490320" y="526320"/>
            <a:ext cx="5683320" cy="40903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1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7" name="Google Shape;47;p1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8" name="Google Shape;48;p12"/>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9" name="Google Shape;49;p12"/>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90320" y="526320"/>
            <a:ext cx="5683320" cy="40903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3"/>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3" name="Google Shape;53;p13"/>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4" name="Google Shape;54;p13"/>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5" name="Google Shape;55;p13"/>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6" name="Google Shape;56;p13"/>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7" name="Google Shape;57;p13"/>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5" name="Google Shape;65;p16"/>
          <p:cNvSpPr txBox="1">
            <a:spLocks noGrp="1"/>
          </p:cNvSpPr>
          <p:nvPr>
            <p:ph type="subTitle" idx="1"/>
          </p:nvPr>
        </p:nvSpPr>
        <p:spPr>
          <a:xfrm>
            <a:off x="457200" y="1203480"/>
            <a:ext cx="8229300" cy="29829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6"/>
        <p:cNvGrpSpPr/>
        <p:nvPr/>
      </p:nvGrpSpPr>
      <p:grpSpPr>
        <a:xfrm>
          <a:off x="0" y="0"/>
          <a:ext cx="0" cy="0"/>
          <a:chOff x="0" y="0"/>
          <a:chExt cx="0" cy="0"/>
        </a:xfrm>
      </p:grpSpPr>
      <p:sp>
        <p:nvSpPr>
          <p:cNvPr id="67" name="Google Shape;67;p17"/>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8" name="Google Shape;68;p17"/>
          <p:cNvSpPr txBox="1">
            <a:spLocks noGrp="1"/>
          </p:cNvSpPr>
          <p:nvPr>
            <p:ph type="body" idx="1"/>
          </p:nvPr>
        </p:nvSpPr>
        <p:spPr>
          <a:xfrm>
            <a:off x="457200" y="1203480"/>
            <a:ext cx="8229300" cy="29829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69"/>
        <p:cNvGrpSpPr/>
        <p:nvPr/>
      </p:nvGrpSpPr>
      <p:grpSpPr>
        <a:xfrm>
          <a:off x="0" y="0"/>
          <a:ext cx="0" cy="0"/>
          <a:chOff x="0" y="0"/>
          <a:chExt cx="0" cy="0"/>
        </a:xfrm>
      </p:grpSpPr>
      <p:sp>
        <p:nvSpPr>
          <p:cNvPr id="70" name="Google Shape;70;p18"/>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1" name="Google Shape;71;p18"/>
          <p:cNvSpPr txBox="1">
            <a:spLocks noGrp="1"/>
          </p:cNvSpPr>
          <p:nvPr>
            <p:ph type="body" idx="1"/>
          </p:nvPr>
        </p:nvSpPr>
        <p:spPr>
          <a:xfrm>
            <a:off x="457200" y="1203480"/>
            <a:ext cx="4015800" cy="29829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72" name="Google Shape;72;p18"/>
          <p:cNvSpPr txBox="1">
            <a:spLocks noGrp="1"/>
          </p:cNvSpPr>
          <p:nvPr>
            <p:ph type="body" idx="2"/>
          </p:nvPr>
        </p:nvSpPr>
        <p:spPr>
          <a:xfrm>
            <a:off x="4674240" y="1203480"/>
            <a:ext cx="4015800" cy="29829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5"/>
        <p:cNvGrpSpPr/>
        <p:nvPr/>
      </p:nvGrpSpPr>
      <p:grpSpPr>
        <a:xfrm>
          <a:off x="0" y="0"/>
          <a:ext cx="0" cy="0"/>
          <a:chOff x="0" y="0"/>
          <a:chExt cx="0" cy="0"/>
        </a:xfrm>
      </p:grpSpPr>
      <p:sp>
        <p:nvSpPr>
          <p:cNvPr id="76" name="Google Shape;76;p20"/>
          <p:cNvSpPr txBox="1">
            <a:spLocks noGrp="1"/>
          </p:cNvSpPr>
          <p:nvPr>
            <p:ph type="subTitle" idx="1"/>
          </p:nvPr>
        </p:nvSpPr>
        <p:spPr>
          <a:xfrm>
            <a:off x="490320" y="4863240"/>
            <a:ext cx="5683200" cy="102873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77"/>
        <p:cNvGrpSpPr/>
        <p:nvPr/>
      </p:nvGrpSpPr>
      <p:grpSpPr>
        <a:xfrm>
          <a:off x="0" y="0"/>
          <a:ext cx="0" cy="0"/>
          <a:chOff x="0" y="0"/>
          <a:chExt cx="0" cy="0"/>
        </a:xfrm>
      </p:grpSpPr>
      <p:sp>
        <p:nvSpPr>
          <p:cNvPr id="78" name="Google Shape;78;p21"/>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9" name="Google Shape;79;p21"/>
          <p:cNvSpPr txBox="1">
            <a:spLocks noGrp="1"/>
          </p:cNvSpPr>
          <p:nvPr>
            <p:ph type="body" idx="1"/>
          </p:nvPr>
        </p:nvSpPr>
        <p:spPr>
          <a:xfrm>
            <a:off x="45720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80" name="Google Shape;80;p21"/>
          <p:cNvSpPr txBox="1">
            <a:spLocks noGrp="1"/>
          </p:cNvSpPr>
          <p:nvPr>
            <p:ph type="body" idx="2"/>
          </p:nvPr>
        </p:nvSpPr>
        <p:spPr>
          <a:xfrm>
            <a:off x="4674240" y="1203480"/>
            <a:ext cx="4015800" cy="29829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81" name="Google Shape;81;p21"/>
          <p:cNvSpPr txBox="1">
            <a:spLocks noGrp="1"/>
          </p:cNvSpPr>
          <p:nvPr>
            <p:ph type="body" idx="3"/>
          </p:nvPr>
        </p:nvSpPr>
        <p:spPr>
          <a:xfrm>
            <a:off x="457200" y="276192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2"/>
        <p:cNvGrpSpPr/>
        <p:nvPr/>
      </p:nvGrpSpPr>
      <p:grpSpPr>
        <a:xfrm>
          <a:off x="0" y="0"/>
          <a:ext cx="0" cy="0"/>
          <a:chOff x="0" y="0"/>
          <a:chExt cx="0" cy="0"/>
        </a:xfrm>
      </p:grpSpPr>
      <p:sp>
        <p:nvSpPr>
          <p:cNvPr id="83" name="Google Shape;83;p22"/>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4" name="Google Shape;84;p22"/>
          <p:cNvSpPr txBox="1">
            <a:spLocks noGrp="1"/>
          </p:cNvSpPr>
          <p:nvPr>
            <p:ph type="body" idx="1"/>
          </p:nvPr>
        </p:nvSpPr>
        <p:spPr>
          <a:xfrm>
            <a:off x="457200" y="1203480"/>
            <a:ext cx="4015800" cy="29829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85" name="Google Shape;85;p22"/>
          <p:cNvSpPr txBox="1">
            <a:spLocks noGrp="1"/>
          </p:cNvSpPr>
          <p:nvPr>
            <p:ph type="body" idx="2"/>
          </p:nvPr>
        </p:nvSpPr>
        <p:spPr>
          <a:xfrm>
            <a:off x="467424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86" name="Google Shape;86;p22"/>
          <p:cNvSpPr txBox="1">
            <a:spLocks noGrp="1"/>
          </p:cNvSpPr>
          <p:nvPr>
            <p:ph type="body" idx="3"/>
          </p:nvPr>
        </p:nvSpPr>
        <p:spPr>
          <a:xfrm>
            <a:off x="4674240" y="276192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87"/>
        <p:cNvGrpSpPr/>
        <p:nvPr/>
      </p:nvGrpSpPr>
      <p:grpSpPr>
        <a:xfrm>
          <a:off x="0" y="0"/>
          <a:ext cx="0" cy="0"/>
          <a:chOff x="0" y="0"/>
          <a:chExt cx="0" cy="0"/>
        </a:xfrm>
      </p:grpSpPr>
      <p:sp>
        <p:nvSpPr>
          <p:cNvPr id="88" name="Google Shape;88;p23"/>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9" name="Google Shape;89;p23"/>
          <p:cNvSpPr txBox="1">
            <a:spLocks noGrp="1"/>
          </p:cNvSpPr>
          <p:nvPr>
            <p:ph type="body" idx="1"/>
          </p:nvPr>
        </p:nvSpPr>
        <p:spPr>
          <a:xfrm>
            <a:off x="45720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90" name="Google Shape;90;p23"/>
          <p:cNvSpPr txBox="1">
            <a:spLocks noGrp="1"/>
          </p:cNvSpPr>
          <p:nvPr>
            <p:ph type="body" idx="2"/>
          </p:nvPr>
        </p:nvSpPr>
        <p:spPr>
          <a:xfrm>
            <a:off x="467424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91" name="Google Shape;91;p23"/>
          <p:cNvSpPr txBox="1">
            <a:spLocks noGrp="1"/>
          </p:cNvSpPr>
          <p:nvPr>
            <p:ph type="body" idx="3"/>
          </p:nvPr>
        </p:nvSpPr>
        <p:spPr>
          <a:xfrm>
            <a:off x="457200" y="2761920"/>
            <a:ext cx="82293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2"/>
        <p:cNvGrpSpPr/>
        <p:nvPr/>
      </p:nvGrpSpPr>
      <p:grpSpPr>
        <a:xfrm>
          <a:off x="0" y="0"/>
          <a:ext cx="0" cy="0"/>
          <a:chOff x="0" y="0"/>
          <a:chExt cx="0" cy="0"/>
        </a:xfrm>
      </p:grpSpPr>
      <p:sp>
        <p:nvSpPr>
          <p:cNvPr id="93" name="Google Shape;93;p24"/>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4" name="Google Shape;94;p24"/>
          <p:cNvSpPr txBox="1">
            <a:spLocks noGrp="1"/>
          </p:cNvSpPr>
          <p:nvPr>
            <p:ph type="body" idx="1"/>
          </p:nvPr>
        </p:nvSpPr>
        <p:spPr>
          <a:xfrm>
            <a:off x="457200" y="1203480"/>
            <a:ext cx="82293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95" name="Google Shape;95;p24"/>
          <p:cNvSpPr txBox="1">
            <a:spLocks noGrp="1"/>
          </p:cNvSpPr>
          <p:nvPr>
            <p:ph type="body" idx="2"/>
          </p:nvPr>
        </p:nvSpPr>
        <p:spPr>
          <a:xfrm>
            <a:off x="457200" y="2761920"/>
            <a:ext cx="82293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6"/>
        <p:cNvGrpSpPr/>
        <p:nvPr/>
      </p:nvGrpSpPr>
      <p:grpSpPr>
        <a:xfrm>
          <a:off x="0" y="0"/>
          <a:ext cx="0" cy="0"/>
          <a:chOff x="0" y="0"/>
          <a:chExt cx="0" cy="0"/>
        </a:xfrm>
      </p:grpSpPr>
      <p:sp>
        <p:nvSpPr>
          <p:cNvPr id="97" name="Google Shape;97;p25"/>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8" name="Google Shape;98;p25"/>
          <p:cNvSpPr txBox="1">
            <a:spLocks noGrp="1"/>
          </p:cNvSpPr>
          <p:nvPr>
            <p:ph type="body" idx="1"/>
          </p:nvPr>
        </p:nvSpPr>
        <p:spPr>
          <a:xfrm>
            <a:off x="45720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99" name="Google Shape;99;p25"/>
          <p:cNvSpPr txBox="1">
            <a:spLocks noGrp="1"/>
          </p:cNvSpPr>
          <p:nvPr>
            <p:ph type="body" idx="2"/>
          </p:nvPr>
        </p:nvSpPr>
        <p:spPr>
          <a:xfrm>
            <a:off x="467424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00" name="Google Shape;100;p25"/>
          <p:cNvSpPr txBox="1">
            <a:spLocks noGrp="1"/>
          </p:cNvSpPr>
          <p:nvPr>
            <p:ph type="body" idx="3"/>
          </p:nvPr>
        </p:nvSpPr>
        <p:spPr>
          <a:xfrm>
            <a:off x="457200" y="276192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01" name="Google Shape;101;p25"/>
          <p:cNvSpPr txBox="1">
            <a:spLocks noGrp="1"/>
          </p:cNvSpPr>
          <p:nvPr>
            <p:ph type="body" idx="4"/>
          </p:nvPr>
        </p:nvSpPr>
        <p:spPr>
          <a:xfrm>
            <a:off x="4674240" y="276192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2"/>
        <p:cNvGrpSpPr/>
        <p:nvPr/>
      </p:nvGrpSpPr>
      <p:grpSpPr>
        <a:xfrm>
          <a:off x="0" y="0"/>
          <a:ext cx="0" cy="0"/>
          <a:chOff x="0" y="0"/>
          <a:chExt cx="0" cy="0"/>
        </a:xfrm>
      </p:grpSpPr>
      <p:sp>
        <p:nvSpPr>
          <p:cNvPr id="103" name="Google Shape;103;p26"/>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4" name="Google Shape;104;p26"/>
          <p:cNvSpPr txBox="1">
            <a:spLocks noGrp="1"/>
          </p:cNvSpPr>
          <p:nvPr>
            <p:ph type="body" idx="1"/>
          </p:nvPr>
        </p:nvSpPr>
        <p:spPr>
          <a:xfrm>
            <a:off x="457200" y="120348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05" name="Google Shape;105;p26"/>
          <p:cNvSpPr txBox="1">
            <a:spLocks noGrp="1"/>
          </p:cNvSpPr>
          <p:nvPr>
            <p:ph type="body" idx="2"/>
          </p:nvPr>
        </p:nvSpPr>
        <p:spPr>
          <a:xfrm>
            <a:off x="3239640" y="120348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06" name="Google Shape;106;p26"/>
          <p:cNvSpPr txBox="1">
            <a:spLocks noGrp="1"/>
          </p:cNvSpPr>
          <p:nvPr>
            <p:ph type="body" idx="3"/>
          </p:nvPr>
        </p:nvSpPr>
        <p:spPr>
          <a:xfrm>
            <a:off x="6022080" y="120348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07" name="Google Shape;107;p26"/>
          <p:cNvSpPr txBox="1">
            <a:spLocks noGrp="1"/>
          </p:cNvSpPr>
          <p:nvPr>
            <p:ph type="body" idx="4"/>
          </p:nvPr>
        </p:nvSpPr>
        <p:spPr>
          <a:xfrm>
            <a:off x="457200" y="276192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08" name="Google Shape;108;p26"/>
          <p:cNvSpPr txBox="1">
            <a:spLocks noGrp="1"/>
          </p:cNvSpPr>
          <p:nvPr>
            <p:ph type="body" idx="5"/>
          </p:nvPr>
        </p:nvSpPr>
        <p:spPr>
          <a:xfrm>
            <a:off x="3239640" y="276192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09" name="Google Shape;109;p26"/>
          <p:cNvSpPr txBox="1">
            <a:spLocks noGrp="1"/>
          </p:cNvSpPr>
          <p:nvPr>
            <p:ph type="body" idx="6"/>
          </p:nvPr>
        </p:nvSpPr>
        <p:spPr>
          <a:xfrm>
            <a:off x="6022080" y="276192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14"/>
        <p:cNvGrpSpPr/>
        <p:nvPr/>
      </p:nvGrpSpPr>
      <p:grpSpPr>
        <a:xfrm>
          <a:off x="0" y="0"/>
          <a:ext cx="0" cy="0"/>
          <a:chOff x="0" y="0"/>
          <a:chExt cx="0" cy="0"/>
        </a:xfrm>
      </p:grpSpPr>
      <p:sp>
        <p:nvSpPr>
          <p:cNvPr id="115" name="Google Shape;115;p28"/>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6" name="Google Shape;116;p28"/>
          <p:cNvSpPr txBox="1">
            <a:spLocks noGrp="1"/>
          </p:cNvSpPr>
          <p:nvPr>
            <p:ph type="body" idx="1"/>
          </p:nvPr>
        </p:nvSpPr>
        <p:spPr>
          <a:xfrm>
            <a:off x="457200" y="1203480"/>
            <a:ext cx="8229300" cy="29829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7"/>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18"/>
        <p:cNvGrpSpPr/>
        <p:nvPr/>
      </p:nvGrpSpPr>
      <p:grpSpPr>
        <a:xfrm>
          <a:off x="0" y="0"/>
          <a:ext cx="0" cy="0"/>
          <a:chOff x="0" y="0"/>
          <a:chExt cx="0" cy="0"/>
        </a:xfrm>
      </p:grpSpPr>
      <p:sp>
        <p:nvSpPr>
          <p:cNvPr id="119" name="Google Shape;119;p30"/>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0" name="Google Shape;120;p30"/>
          <p:cNvSpPr txBox="1">
            <a:spLocks noGrp="1"/>
          </p:cNvSpPr>
          <p:nvPr>
            <p:ph type="subTitle" idx="1"/>
          </p:nvPr>
        </p:nvSpPr>
        <p:spPr>
          <a:xfrm>
            <a:off x="457200" y="1203480"/>
            <a:ext cx="8229300" cy="29829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21"/>
        <p:cNvGrpSpPr/>
        <p:nvPr/>
      </p:nvGrpSpPr>
      <p:grpSpPr>
        <a:xfrm>
          <a:off x="0" y="0"/>
          <a:ext cx="0" cy="0"/>
          <a:chOff x="0" y="0"/>
          <a:chExt cx="0" cy="0"/>
        </a:xfrm>
      </p:grpSpPr>
      <p:sp>
        <p:nvSpPr>
          <p:cNvPr id="122" name="Google Shape;122;p31"/>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3" name="Google Shape;123;p31"/>
          <p:cNvSpPr txBox="1">
            <a:spLocks noGrp="1"/>
          </p:cNvSpPr>
          <p:nvPr>
            <p:ph type="body" idx="1"/>
          </p:nvPr>
        </p:nvSpPr>
        <p:spPr>
          <a:xfrm>
            <a:off x="457200" y="1203480"/>
            <a:ext cx="4015800" cy="29829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24" name="Google Shape;124;p31"/>
          <p:cNvSpPr txBox="1">
            <a:spLocks noGrp="1"/>
          </p:cNvSpPr>
          <p:nvPr>
            <p:ph type="body" idx="2"/>
          </p:nvPr>
        </p:nvSpPr>
        <p:spPr>
          <a:xfrm>
            <a:off x="4674240" y="1203480"/>
            <a:ext cx="4015800" cy="29829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5"/>
        <p:cNvGrpSpPr/>
        <p:nvPr/>
      </p:nvGrpSpPr>
      <p:grpSpPr>
        <a:xfrm>
          <a:off x="0" y="0"/>
          <a:ext cx="0" cy="0"/>
          <a:chOff x="0" y="0"/>
          <a:chExt cx="0" cy="0"/>
        </a:xfrm>
      </p:grpSpPr>
      <p:sp>
        <p:nvSpPr>
          <p:cNvPr id="126" name="Google Shape;126;p32"/>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90320" y="526320"/>
            <a:ext cx="5683320" cy="40903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4"/>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127"/>
        <p:cNvGrpSpPr/>
        <p:nvPr/>
      </p:nvGrpSpPr>
      <p:grpSpPr>
        <a:xfrm>
          <a:off x="0" y="0"/>
          <a:ext cx="0" cy="0"/>
          <a:chOff x="0" y="0"/>
          <a:chExt cx="0" cy="0"/>
        </a:xfrm>
      </p:grpSpPr>
      <p:sp>
        <p:nvSpPr>
          <p:cNvPr id="128" name="Google Shape;128;p33"/>
          <p:cNvSpPr txBox="1">
            <a:spLocks noGrp="1"/>
          </p:cNvSpPr>
          <p:nvPr>
            <p:ph type="subTitle" idx="1"/>
          </p:nvPr>
        </p:nvSpPr>
        <p:spPr>
          <a:xfrm>
            <a:off x="490320" y="4863240"/>
            <a:ext cx="5683200" cy="102873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129"/>
        <p:cNvGrpSpPr/>
        <p:nvPr/>
      </p:nvGrpSpPr>
      <p:grpSpPr>
        <a:xfrm>
          <a:off x="0" y="0"/>
          <a:ext cx="0" cy="0"/>
          <a:chOff x="0" y="0"/>
          <a:chExt cx="0" cy="0"/>
        </a:xfrm>
      </p:grpSpPr>
      <p:sp>
        <p:nvSpPr>
          <p:cNvPr id="130" name="Google Shape;130;p34"/>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1" name="Google Shape;131;p34"/>
          <p:cNvSpPr txBox="1">
            <a:spLocks noGrp="1"/>
          </p:cNvSpPr>
          <p:nvPr>
            <p:ph type="body" idx="1"/>
          </p:nvPr>
        </p:nvSpPr>
        <p:spPr>
          <a:xfrm>
            <a:off x="45720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32" name="Google Shape;132;p34"/>
          <p:cNvSpPr txBox="1">
            <a:spLocks noGrp="1"/>
          </p:cNvSpPr>
          <p:nvPr>
            <p:ph type="body" idx="2"/>
          </p:nvPr>
        </p:nvSpPr>
        <p:spPr>
          <a:xfrm>
            <a:off x="4674240" y="1203480"/>
            <a:ext cx="4015800" cy="29829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33" name="Google Shape;133;p34"/>
          <p:cNvSpPr txBox="1">
            <a:spLocks noGrp="1"/>
          </p:cNvSpPr>
          <p:nvPr>
            <p:ph type="body" idx="3"/>
          </p:nvPr>
        </p:nvSpPr>
        <p:spPr>
          <a:xfrm>
            <a:off x="457200" y="276192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134"/>
        <p:cNvGrpSpPr/>
        <p:nvPr/>
      </p:nvGrpSpPr>
      <p:grpSpPr>
        <a:xfrm>
          <a:off x="0" y="0"/>
          <a:ext cx="0" cy="0"/>
          <a:chOff x="0" y="0"/>
          <a:chExt cx="0" cy="0"/>
        </a:xfrm>
      </p:grpSpPr>
      <p:sp>
        <p:nvSpPr>
          <p:cNvPr id="135" name="Google Shape;135;p35"/>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6" name="Google Shape;136;p35"/>
          <p:cNvSpPr txBox="1">
            <a:spLocks noGrp="1"/>
          </p:cNvSpPr>
          <p:nvPr>
            <p:ph type="body" idx="1"/>
          </p:nvPr>
        </p:nvSpPr>
        <p:spPr>
          <a:xfrm>
            <a:off x="457200" y="1203480"/>
            <a:ext cx="4015800" cy="29829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37" name="Google Shape;137;p35"/>
          <p:cNvSpPr txBox="1">
            <a:spLocks noGrp="1"/>
          </p:cNvSpPr>
          <p:nvPr>
            <p:ph type="body" idx="2"/>
          </p:nvPr>
        </p:nvSpPr>
        <p:spPr>
          <a:xfrm>
            <a:off x="467424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38" name="Google Shape;138;p35"/>
          <p:cNvSpPr txBox="1">
            <a:spLocks noGrp="1"/>
          </p:cNvSpPr>
          <p:nvPr>
            <p:ph type="body" idx="3"/>
          </p:nvPr>
        </p:nvSpPr>
        <p:spPr>
          <a:xfrm>
            <a:off x="4674240" y="276192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139"/>
        <p:cNvGrpSpPr/>
        <p:nvPr/>
      </p:nvGrpSpPr>
      <p:grpSpPr>
        <a:xfrm>
          <a:off x="0" y="0"/>
          <a:ext cx="0" cy="0"/>
          <a:chOff x="0" y="0"/>
          <a:chExt cx="0" cy="0"/>
        </a:xfrm>
      </p:grpSpPr>
      <p:sp>
        <p:nvSpPr>
          <p:cNvPr id="140" name="Google Shape;140;p36"/>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1" name="Google Shape;141;p36"/>
          <p:cNvSpPr txBox="1">
            <a:spLocks noGrp="1"/>
          </p:cNvSpPr>
          <p:nvPr>
            <p:ph type="body" idx="1"/>
          </p:nvPr>
        </p:nvSpPr>
        <p:spPr>
          <a:xfrm>
            <a:off x="45720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42" name="Google Shape;142;p36"/>
          <p:cNvSpPr txBox="1">
            <a:spLocks noGrp="1"/>
          </p:cNvSpPr>
          <p:nvPr>
            <p:ph type="body" idx="2"/>
          </p:nvPr>
        </p:nvSpPr>
        <p:spPr>
          <a:xfrm>
            <a:off x="467424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43" name="Google Shape;143;p36"/>
          <p:cNvSpPr txBox="1">
            <a:spLocks noGrp="1"/>
          </p:cNvSpPr>
          <p:nvPr>
            <p:ph type="body" idx="3"/>
          </p:nvPr>
        </p:nvSpPr>
        <p:spPr>
          <a:xfrm>
            <a:off x="457200" y="2761920"/>
            <a:ext cx="82293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144"/>
        <p:cNvGrpSpPr/>
        <p:nvPr/>
      </p:nvGrpSpPr>
      <p:grpSpPr>
        <a:xfrm>
          <a:off x="0" y="0"/>
          <a:ext cx="0" cy="0"/>
          <a:chOff x="0" y="0"/>
          <a:chExt cx="0" cy="0"/>
        </a:xfrm>
      </p:grpSpPr>
      <p:sp>
        <p:nvSpPr>
          <p:cNvPr id="145" name="Google Shape;145;p37"/>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6" name="Google Shape;146;p37"/>
          <p:cNvSpPr txBox="1">
            <a:spLocks noGrp="1"/>
          </p:cNvSpPr>
          <p:nvPr>
            <p:ph type="body" idx="1"/>
          </p:nvPr>
        </p:nvSpPr>
        <p:spPr>
          <a:xfrm>
            <a:off x="457200" y="1203480"/>
            <a:ext cx="82293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47" name="Google Shape;147;p37"/>
          <p:cNvSpPr txBox="1">
            <a:spLocks noGrp="1"/>
          </p:cNvSpPr>
          <p:nvPr>
            <p:ph type="body" idx="2"/>
          </p:nvPr>
        </p:nvSpPr>
        <p:spPr>
          <a:xfrm>
            <a:off x="457200" y="2761920"/>
            <a:ext cx="82293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148"/>
        <p:cNvGrpSpPr/>
        <p:nvPr/>
      </p:nvGrpSpPr>
      <p:grpSpPr>
        <a:xfrm>
          <a:off x="0" y="0"/>
          <a:ext cx="0" cy="0"/>
          <a:chOff x="0" y="0"/>
          <a:chExt cx="0" cy="0"/>
        </a:xfrm>
      </p:grpSpPr>
      <p:sp>
        <p:nvSpPr>
          <p:cNvPr id="149" name="Google Shape;149;p38"/>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0" name="Google Shape;150;p38"/>
          <p:cNvSpPr txBox="1">
            <a:spLocks noGrp="1"/>
          </p:cNvSpPr>
          <p:nvPr>
            <p:ph type="body" idx="1"/>
          </p:nvPr>
        </p:nvSpPr>
        <p:spPr>
          <a:xfrm>
            <a:off x="45720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51" name="Google Shape;151;p38"/>
          <p:cNvSpPr txBox="1">
            <a:spLocks noGrp="1"/>
          </p:cNvSpPr>
          <p:nvPr>
            <p:ph type="body" idx="2"/>
          </p:nvPr>
        </p:nvSpPr>
        <p:spPr>
          <a:xfrm>
            <a:off x="4674240" y="120348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52" name="Google Shape;152;p38"/>
          <p:cNvSpPr txBox="1">
            <a:spLocks noGrp="1"/>
          </p:cNvSpPr>
          <p:nvPr>
            <p:ph type="body" idx="3"/>
          </p:nvPr>
        </p:nvSpPr>
        <p:spPr>
          <a:xfrm>
            <a:off x="457200" y="276192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53" name="Google Shape;153;p38"/>
          <p:cNvSpPr txBox="1">
            <a:spLocks noGrp="1"/>
          </p:cNvSpPr>
          <p:nvPr>
            <p:ph type="body" idx="4"/>
          </p:nvPr>
        </p:nvSpPr>
        <p:spPr>
          <a:xfrm>
            <a:off x="4674240" y="2761920"/>
            <a:ext cx="40158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54"/>
        <p:cNvGrpSpPr/>
        <p:nvPr/>
      </p:nvGrpSpPr>
      <p:grpSpPr>
        <a:xfrm>
          <a:off x="0" y="0"/>
          <a:ext cx="0" cy="0"/>
          <a:chOff x="0" y="0"/>
          <a:chExt cx="0" cy="0"/>
        </a:xfrm>
      </p:grpSpPr>
      <p:sp>
        <p:nvSpPr>
          <p:cNvPr id="155" name="Google Shape;155;p39"/>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6" name="Google Shape;156;p39"/>
          <p:cNvSpPr txBox="1">
            <a:spLocks noGrp="1"/>
          </p:cNvSpPr>
          <p:nvPr>
            <p:ph type="body" idx="1"/>
          </p:nvPr>
        </p:nvSpPr>
        <p:spPr>
          <a:xfrm>
            <a:off x="457200" y="120348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57" name="Google Shape;157;p39"/>
          <p:cNvSpPr txBox="1">
            <a:spLocks noGrp="1"/>
          </p:cNvSpPr>
          <p:nvPr>
            <p:ph type="body" idx="2"/>
          </p:nvPr>
        </p:nvSpPr>
        <p:spPr>
          <a:xfrm>
            <a:off x="3239640" y="120348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58" name="Google Shape;158;p39"/>
          <p:cNvSpPr txBox="1">
            <a:spLocks noGrp="1"/>
          </p:cNvSpPr>
          <p:nvPr>
            <p:ph type="body" idx="3"/>
          </p:nvPr>
        </p:nvSpPr>
        <p:spPr>
          <a:xfrm>
            <a:off x="6022080" y="120348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59" name="Google Shape;159;p39"/>
          <p:cNvSpPr txBox="1">
            <a:spLocks noGrp="1"/>
          </p:cNvSpPr>
          <p:nvPr>
            <p:ph type="body" idx="4"/>
          </p:nvPr>
        </p:nvSpPr>
        <p:spPr>
          <a:xfrm>
            <a:off x="457200" y="276192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60" name="Google Shape;160;p39"/>
          <p:cNvSpPr txBox="1">
            <a:spLocks noGrp="1"/>
          </p:cNvSpPr>
          <p:nvPr>
            <p:ph type="body" idx="5"/>
          </p:nvPr>
        </p:nvSpPr>
        <p:spPr>
          <a:xfrm>
            <a:off x="3239640" y="276192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161" name="Google Shape;161;p39"/>
          <p:cNvSpPr txBox="1">
            <a:spLocks noGrp="1"/>
          </p:cNvSpPr>
          <p:nvPr>
            <p:ph type="body" idx="6"/>
          </p:nvPr>
        </p:nvSpPr>
        <p:spPr>
          <a:xfrm>
            <a:off x="6022080" y="2761920"/>
            <a:ext cx="2649600" cy="1422600"/>
          </a:xfrm>
          <a:prstGeom prst="rect">
            <a:avLst/>
          </a:prstGeom>
          <a:noFill/>
          <a:ln>
            <a:noFill/>
          </a:ln>
        </p:spPr>
        <p:txBody>
          <a:bodyPr spcFirstLastPara="1" wrap="square" lIns="0" tIns="0" rIns="0" bIns="0" anchor="t" anchorCtr="0">
            <a:noAutofit/>
          </a:bodyPr>
          <a:lstStyle>
            <a:lvl1pPr marL="457200" lvl="0" indent="-228600" algn="l" rtl="0">
              <a:spcBef>
                <a:spcPts val="0"/>
              </a:spcBef>
              <a:spcAft>
                <a:spcPts val="0"/>
              </a:spcAft>
              <a:buSzPts val="1400"/>
              <a:buNone/>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2"/>
        <p:cNvGrpSpPr/>
        <p:nvPr/>
      </p:nvGrpSpPr>
      <p:grpSpPr>
        <a:xfrm>
          <a:off x="0" y="0"/>
          <a:ext cx="0" cy="0"/>
          <a:chOff x="0" y="0"/>
          <a:chExt cx="0" cy="0"/>
        </a:xfrm>
      </p:grpSpPr>
      <p:sp>
        <p:nvSpPr>
          <p:cNvPr id="163" name="Google Shape;163;p40"/>
          <p:cNvSpPr txBox="1">
            <a:spLocks noGrp="1"/>
          </p:cNvSpPr>
          <p:nvPr>
            <p:ph type="title"/>
          </p:nvPr>
        </p:nvSpPr>
        <p:spPr>
          <a:xfrm>
            <a:off x="311700" y="2150850"/>
            <a:ext cx="8520600" cy="841800"/>
          </a:xfrm>
          <a:prstGeom prst="rect">
            <a:avLst/>
          </a:prstGeom>
        </p:spPr>
        <p:txBody>
          <a:bodyPr spcFirstLastPara="1" wrap="square" lIns="0" tIns="0" rIns="0" bIns="0" anchor="ctr" anchorCtr="0">
            <a:noAutofit/>
          </a:bodyPr>
          <a:lstStyle>
            <a:lvl1pPr lvl="0" algn="ctr" rtl="0">
              <a:spcBef>
                <a:spcPts val="0"/>
              </a:spcBef>
              <a:spcAft>
                <a:spcPts val="0"/>
              </a:spcAft>
              <a:buSzPts val="3600"/>
              <a:buFont typeface="Raleway"/>
              <a:buNone/>
              <a:defRPr sz="3600" b="1">
                <a:latin typeface="Raleway"/>
                <a:ea typeface="Raleway"/>
                <a:cs typeface="Raleway"/>
                <a:sym typeface="Raleway"/>
              </a:defRPr>
            </a:lvl1pPr>
            <a:lvl2pPr lvl="1" algn="ctr" rtl="0">
              <a:spcBef>
                <a:spcPts val="0"/>
              </a:spcBef>
              <a:spcAft>
                <a:spcPts val="0"/>
              </a:spcAft>
              <a:buSzPts val="3600"/>
              <a:buFont typeface="Raleway"/>
              <a:buNone/>
              <a:defRPr sz="3600" b="1">
                <a:latin typeface="Raleway"/>
                <a:ea typeface="Raleway"/>
                <a:cs typeface="Raleway"/>
                <a:sym typeface="Raleway"/>
              </a:defRPr>
            </a:lvl2pPr>
            <a:lvl3pPr lvl="2" algn="ctr" rtl="0">
              <a:spcBef>
                <a:spcPts val="0"/>
              </a:spcBef>
              <a:spcAft>
                <a:spcPts val="0"/>
              </a:spcAft>
              <a:buSzPts val="3600"/>
              <a:buFont typeface="Raleway"/>
              <a:buNone/>
              <a:defRPr sz="3600" b="1">
                <a:latin typeface="Raleway"/>
                <a:ea typeface="Raleway"/>
                <a:cs typeface="Raleway"/>
                <a:sym typeface="Raleway"/>
              </a:defRPr>
            </a:lvl3pPr>
            <a:lvl4pPr lvl="3" algn="ctr" rtl="0">
              <a:spcBef>
                <a:spcPts val="0"/>
              </a:spcBef>
              <a:spcAft>
                <a:spcPts val="0"/>
              </a:spcAft>
              <a:buSzPts val="3600"/>
              <a:buFont typeface="Raleway"/>
              <a:buNone/>
              <a:defRPr sz="3600" b="1">
                <a:latin typeface="Raleway"/>
                <a:ea typeface="Raleway"/>
                <a:cs typeface="Raleway"/>
                <a:sym typeface="Raleway"/>
              </a:defRPr>
            </a:lvl4pPr>
            <a:lvl5pPr lvl="4" algn="ctr" rtl="0">
              <a:spcBef>
                <a:spcPts val="0"/>
              </a:spcBef>
              <a:spcAft>
                <a:spcPts val="0"/>
              </a:spcAft>
              <a:buSzPts val="3600"/>
              <a:buFont typeface="Raleway"/>
              <a:buNone/>
              <a:defRPr sz="3600" b="1">
                <a:latin typeface="Raleway"/>
                <a:ea typeface="Raleway"/>
                <a:cs typeface="Raleway"/>
                <a:sym typeface="Raleway"/>
              </a:defRPr>
            </a:lvl5pPr>
            <a:lvl6pPr lvl="5" algn="ctr" rtl="0">
              <a:spcBef>
                <a:spcPts val="0"/>
              </a:spcBef>
              <a:spcAft>
                <a:spcPts val="0"/>
              </a:spcAft>
              <a:buSzPts val="3600"/>
              <a:buFont typeface="Raleway"/>
              <a:buNone/>
              <a:defRPr sz="3600" b="1">
                <a:latin typeface="Raleway"/>
                <a:ea typeface="Raleway"/>
                <a:cs typeface="Raleway"/>
                <a:sym typeface="Raleway"/>
              </a:defRPr>
            </a:lvl6pPr>
            <a:lvl7pPr lvl="6" algn="ctr" rtl="0">
              <a:spcBef>
                <a:spcPts val="0"/>
              </a:spcBef>
              <a:spcAft>
                <a:spcPts val="0"/>
              </a:spcAft>
              <a:buSzPts val="3600"/>
              <a:buFont typeface="Raleway"/>
              <a:buNone/>
              <a:defRPr sz="3600" b="1">
                <a:latin typeface="Raleway"/>
                <a:ea typeface="Raleway"/>
                <a:cs typeface="Raleway"/>
                <a:sym typeface="Raleway"/>
              </a:defRPr>
            </a:lvl7pPr>
            <a:lvl8pPr lvl="7" algn="ctr" rtl="0">
              <a:spcBef>
                <a:spcPts val="0"/>
              </a:spcBef>
              <a:spcAft>
                <a:spcPts val="0"/>
              </a:spcAft>
              <a:buSzPts val="3600"/>
              <a:buFont typeface="Raleway"/>
              <a:buNone/>
              <a:defRPr sz="3600" b="1">
                <a:latin typeface="Raleway"/>
                <a:ea typeface="Raleway"/>
                <a:cs typeface="Raleway"/>
                <a:sym typeface="Raleway"/>
              </a:defRPr>
            </a:lvl8pPr>
            <a:lvl9pPr lvl="8" algn="ctr" rtl="0">
              <a:spcBef>
                <a:spcPts val="0"/>
              </a:spcBef>
              <a:spcAft>
                <a:spcPts val="0"/>
              </a:spcAft>
              <a:buSzPts val="3600"/>
              <a:buFont typeface="Raleway"/>
              <a:buNone/>
              <a:defRPr sz="3600" b="1">
                <a:latin typeface="Raleway"/>
                <a:ea typeface="Raleway"/>
                <a:cs typeface="Raleway"/>
                <a:sym typeface="Raleway"/>
              </a:defRPr>
            </a:lvl9pPr>
          </a:lstStyle>
          <a:p>
            <a:endParaRPr/>
          </a:p>
        </p:txBody>
      </p:sp>
      <p:sp>
        <p:nvSpPr>
          <p:cNvPr id="164" name="Google Shape;164;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90320" y="526320"/>
            <a:ext cx="5683320" cy="40903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0" name="Google Shape;20;p5"/>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
        <p:cNvGrpSpPr/>
        <p:nvPr/>
      </p:nvGrpSpPr>
      <p:grpSpPr>
        <a:xfrm>
          <a:off x="0" y="0"/>
          <a:ext cx="0" cy="0"/>
          <a:chOff x="0" y="0"/>
          <a:chExt cx="0" cy="0"/>
        </a:xfrm>
      </p:grpSpPr>
      <p:sp>
        <p:nvSpPr>
          <p:cNvPr id="22" name="Google Shape;22;p6"/>
          <p:cNvSpPr txBox="1">
            <a:spLocks noGrp="1"/>
          </p:cNvSpPr>
          <p:nvPr>
            <p:ph type="title"/>
          </p:nvPr>
        </p:nvSpPr>
        <p:spPr>
          <a:xfrm>
            <a:off x="490320" y="526320"/>
            <a:ext cx="5683320" cy="40903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3"/>
        <p:cNvGrpSpPr/>
        <p:nvPr/>
      </p:nvGrpSpPr>
      <p:grpSpPr>
        <a:xfrm>
          <a:off x="0" y="0"/>
          <a:ext cx="0" cy="0"/>
          <a:chOff x="0" y="0"/>
          <a:chExt cx="0" cy="0"/>
        </a:xfrm>
      </p:grpSpPr>
      <p:sp>
        <p:nvSpPr>
          <p:cNvPr id="24" name="Google Shape;24;p7"/>
          <p:cNvSpPr txBox="1">
            <a:spLocks noGrp="1"/>
          </p:cNvSpPr>
          <p:nvPr>
            <p:ph type="subTitle" idx="1"/>
          </p:nvPr>
        </p:nvSpPr>
        <p:spPr>
          <a:xfrm>
            <a:off x="490320" y="4863240"/>
            <a:ext cx="5683320" cy="102873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320" y="526320"/>
            <a:ext cx="5683320" cy="40903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8" name="Google Shape;28;p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9" name="Google Shape;29;p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0"/>
        <p:cNvGrpSpPr/>
        <p:nvPr/>
      </p:nvGrpSpPr>
      <p:grpSpPr>
        <a:xfrm>
          <a:off x="0" y="0"/>
          <a:ext cx="0" cy="0"/>
          <a:chOff x="0" y="0"/>
          <a:chExt cx="0" cy="0"/>
        </a:xfrm>
      </p:grpSpPr>
      <p:sp>
        <p:nvSpPr>
          <p:cNvPr id="31" name="Google Shape;31;p9"/>
          <p:cNvSpPr txBox="1">
            <a:spLocks noGrp="1"/>
          </p:cNvSpPr>
          <p:nvPr>
            <p:ph type="title"/>
          </p:nvPr>
        </p:nvSpPr>
        <p:spPr>
          <a:xfrm>
            <a:off x="490320" y="526320"/>
            <a:ext cx="5683320" cy="40903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9"/>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3" name="Google Shape;33;p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4" name="Google Shape;34;p9"/>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490320" y="526320"/>
            <a:ext cx="5683320" cy="409032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8" name="Google Shape;38;p10"/>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9" name="Google Shape;39;p10"/>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p:nvPr/>
        </p:nvSpPr>
        <p:spPr>
          <a:xfrm>
            <a:off x="4278240" y="2751120"/>
            <a:ext cx="587160" cy="360"/>
          </a:xfrm>
          <a:custGeom>
            <a:avLst/>
            <a:gdLst/>
            <a:ahLst/>
            <a:cxnLst/>
            <a:rect l="l" t="t" r="r" b="b"/>
            <a:pathLst>
              <a:path w="21600" h="21600" extrusionOk="0">
                <a:moveTo>
                  <a:pt x="0" y="0"/>
                </a:moveTo>
                <a:lnTo>
                  <a:pt x="21600" y="21600"/>
                </a:lnTo>
              </a:path>
            </a:pathLst>
          </a:custGeom>
          <a:noFill/>
          <a:ln w="76300" cap="flat" cmpd="sng">
            <a:solidFill>
              <a:srgbClr val="4285F4"/>
            </a:solidFill>
            <a:prstDash val="solid"/>
            <a:round/>
            <a:headEnd type="none" w="sm" len="sm"/>
            <a:tailEnd type="none" w="sm" len="sm"/>
          </a:ln>
        </p:spPr>
      </p:sp>
      <p:sp>
        <p:nvSpPr>
          <p:cNvPr id="7" name="Google Shape;7;p1"/>
          <p:cNvSpPr txBox="1">
            <a:spLocks noGrp="1"/>
          </p:cNvSpPr>
          <p:nvPr>
            <p:ph type="title"/>
          </p:nvPr>
        </p:nvSpPr>
        <p:spPr>
          <a:xfrm>
            <a:off x="311760" y="595800"/>
            <a:ext cx="8520120" cy="1957320"/>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8" name="Google Shape;8;p1"/>
          <p:cNvSpPr txBox="1">
            <a:spLocks noGrp="1"/>
          </p:cNvSpPr>
          <p:nvPr>
            <p:ph type="sldNum" idx="12"/>
          </p:nvPr>
        </p:nvSpPr>
        <p:spPr>
          <a:xfrm>
            <a:off x="8472600" y="4663080"/>
            <a:ext cx="548280" cy="39312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1pPr>
            <a:lvl2pPr marL="0" marR="0" lvl="1"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2pPr>
            <a:lvl3pPr marL="0" marR="0" lvl="2"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3pPr>
            <a:lvl4pPr marL="0" marR="0" lvl="3"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4pPr>
            <a:lvl5pPr marL="0" marR="0" lvl="4"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5pPr>
            <a:lvl6pPr marL="0" marR="0" lvl="5"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6pPr>
            <a:lvl7pPr marL="0" marR="0" lvl="6"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7pPr>
            <a:lvl8pPr marL="0" marR="0" lvl="7"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8pPr>
            <a:lvl9pPr marL="0" marR="0" lvl="8"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
        <p:nvSpPr>
          <p:cNvPr id="9" name="Google Shape;9;p1"/>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5722"/>
        </a:solidFill>
        <a:effectLst/>
      </p:bgPr>
    </p:bg>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490320" y="526320"/>
            <a:ext cx="5683200" cy="4090200"/>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60" name="Google Shape;60;p14"/>
          <p:cNvSpPr txBox="1">
            <a:spLocks noGrp="1"/>
          </p:cNvSpPr>
          <p:nvPr>
            <p:ph type="sldNum" idx="12"/>
          </p:nvPr>
        </p:nvSpPr>
        <p:spPr>
          <a:xfrm>
            <a:off x="8472600" y="4663080"/>
            <a:ext cx="548400" cy="3930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buNone/>
              <a:defRPr sz="1000" b="0" i="0" u="none" strike="noStrike" cap="none">
                <a:solidFill>
                  <a:srgbClr val="FFFFFF"/>
                </a:solidFill>
                <a:latin typeface="Proxima Nova"/>
                <a:ea typeface="Proxima Nova"/>
                <a:cs typeface="Proxima Nova"/>
                <a:sym typeface="Proxima Nova"/>
              </a:defRPr>
            </a:lvl1pPr>
            <a:lvl2pPr marL="0" marR="0" lvl="1" indent="0" algn="r" rtl="0">
              <a:lnSpc>
                <a:spcPct val="100000"/>
              </a:lnSpc>
              <a:spcBef>
                <a:spcPts val="0"/>
              </a:spcBef>
              <a:buNone/>
              <a:defRPr sz="1000" b="0" i="0" u="none" strike="noStrike" cap="none">
                <a:solidFill>
                  <a:srgbClr val="FFFFFF"/>
                </a:solidFill>
                <a:latin typeface="Proxima Nova"/>
                <a:ea typeface="Proxima Nova"/>
                <a:cs typeface="Proxima Nova"/>
                <a:sym typeface="Proxima Nova"/>
              </a:defRPr>
            </a:lvl2pPr>
            <a:lvl3pPr marL="0" marR="0" lvl="2" indent="0" algn="r" rtl="0">
              <a:lnSpc>
                <a:spcPct val="100000"/>
              </a:lnSpc>
              <a:spcBef>
                <a:spcPts val="0"/>
              </a:spcBef>
              <a:buNone/>
              <a:defRPr sz="1000" b="0" i="0" u="none" strike="noStrike" cap="none">
                <a:solidFill>
                  <a:srgbClr val="FFFFFF"/>
                </a:solidFill>
                <a:latin typeface="Proxima Nova"/>
                <a:ea typeface="Proxima Nova"/>
                <a:cs typeface="Proxima Nova"/>
                <a:sym typeface="Proxima Nova"/>
              </a:defRPr>
            </a:lvl3pPr>
            <a:lvl4pPr marL="0" marR="0" lvl="3" indent="0" algn="r" rtl="0">
              <a:lnSpc>
                <a:spcPct val="100000"/>
              </a:lnSpc>
              <a:spcBef>
                <a:spcPts val="0"/>
              </a:spcBef>
              <a:buNone/>
              <a:defRPr sz="1000" b="0" i="0" u="none" strike="noStrike" cap="none">
                <a:solidFill>
                  <a:srgbClr val="FFFFFF"/>
                </a:solidFill>
                <a:latin typeface="Proxima Nova"/>
                <a:ea typeface="Proxima Nova"/>
                <a:cs typeface="Proxima Nova"/>
                <a:sym typeface="Proxima Nova"/>
              </a:defRPr>
            </a:lvl4pPr>
            <a:lvl5pPr marL="0" marR="0" lvl="4" indent="0" algn="r" rtl="0">
              <a:lnSpc>
                <a:spcPct val="100000"/>
              </a:lnSpc>
              <a:spcBef>
                <a:spcPts val="0"/>
              </a:spcBef>
              <a:buNone/>
              <a:defRPr sz="1000" b="0" i="0" u="none" strike="noStrike" cap="none">
                <a:solidFill>
                  <a:srgbClr val="FFFFFF"/>
                </a:solidFill>
                <a:latin typeface="Proxima Nova"/>
                <a:ea typeface="Proxima Nova"/>
                <a:cs typeface="Proxima Nova"/>
                <a:sym typeface="Proxima Nova"/>
              </a:defRPr>
            </a:lvl5pPr>
            <a:lvl6pPr marL="0" marR="0" lvl="5" indent="0" algn="r" rtl="0">
              <a:lnSpc>
                <a:spcPct val="100000"/>
              </a:lnSpc>
              <a:spcBef>
                <a:spcPts val="0"/>
              </a:spcBef>
              <a:buNone/>
              <a:defRPr sz="1000" b="0" i="0" u="none" strike="noStrike" cap="none">
                <a:solidFill>
                  <a:srgbClr val="FFFFFF"/>
                </a:solidFill>
                <a:latin typeface="Proxima Nova"/>
                <a:ea typeface="Proxima Nova"/>
                <a:cs typeface="Proxima Nova"/>
                <a:sym typeface="Proxima Nova"/>
              </a:defRPr>
            </a:lvl6pPr>
            <a:lvl7pPr marL="0" marR="0" lvl="6" indent="0" algn="r" rtl="0">
              <a:lnSpc>
                <a:spcPct val="100000"/>
              </a:lnSpc>
              <a:spcBef>
                <a:spcPts val="0"/>
              </a:spcBef>
              <a:buNone/>
              <a:defRPr sz="1000" b="0" i="0" u="none" strike="noStrike" cap="none">
                <a:solidFill>
                  <a:srgbClr val="FFFFFF"/>
                </a:solidFill>
                <a:latin typeface="Proxima Nova"/>
                <a:ea typeface="Proxima Nova"/>
                <a:cs typeface="Proxima Nova"/>
                <a:sym typeface="Proxima Nova"/>
              </a:defRPr>
            </a:lvl7pPr>
            <a:lvl8pPr marL="0" marR="0" lvl="7" indent="0" algn="r" rtl="0">
              <a:lnSpc>
                <a:spcPct val="100000"/>
              </a:lnSpc>
              <a:spcBef>
                <a:spcPts val="0"/>
              </a:spcBef>
              <a:buNone/>
              <a:defRPr sz="1000" b="0" i="0" u="none" strike="noStrike" cap="none">
                <a:solidFill>
                  <a:srgbClr val="FFFFFF"/>
                </a:solidFill>
                <a:latin typeface="Proxima Nova"/>
                <a:ea typeface="Proxima Nova"/>
                <a:cs typeface="Proxima Nova"/>
                <a:sym typeface="Proxima Nova"/>
              </a:defRPr>
            </a:lvl8pPr>
            <a:lvl9pPr marL="0" marR="0" lvl="8" indent="0" algn="r" rtl="0">
              <a:lnSpc>
                <a:spcPct val="100000"/>
              </a:lnSpc>
              <a:spcBef>
                <a:spcPts val="0"/>
              </a:spcBef>
              <a:buNone/>
              <a:defRPr sz="1000" b="0" i="0" u="none" strike="noStrike" cap="none">
                <a:solidFill>
                  <a:srgbClr val="FFFFFF"/>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
        <p:nvSpPr>
          <p:cNvPr id="61" name="Google Shape;61;p14"/>
          <p:cNvSpPr txBox="1">
            <a:spLocks noGrp="1"/>
          </p:cNvSpPr>
          <p:nvPr>
            <p:ph type="body" idx="1"/>
          </p:nvPr>
        </p:nvSpPr>
        <p:spPr>
          <a:xfrm>
            <a:off x="457200" y="1203480"/>
            <a:ext cx="8229300" cy="298290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0"/>
        <p:cNvGrpSpPr/>
        <p:nvPr/>
      </p:nvGrpSpPr>
      <p:grpSpPr>
        <a:xfrm>
          <a:off x="0" y="0"/>
          <a:ext cx="0" cy="0"/>
          <a:chOff x="0" y="0"/>
          <a:chExt cx="0" cy="0"/>
        </a:xfrm>
      </p:grpSpPr>
      <p:sp>
        <p:nvSpPr>
          <p:cNvPr id="111" name="Google Shape;111;p27"/>
          <p:cNvSpPr txBox="1">
            <a:spLocks noGrp="1"/>
          </p:cNvSpPr>
          <p:nvPr>
            <p:ph type="title"/>
          </p:nvPr>
        </p:nvSpPr>
        <p:spPr>
          <a:xfrm>
            <a:off x="311760" y="444960"/>
            <a:ext cx="8520000" cy="572400"/>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12" name="Google Shape;112;p27"/>
          <p:cNvSpPr txBox="1">
            <a:spLocks noGrp="1"/>
          </p:cNvSpPr>
          <p:nvPr>
            <p:ph type="body" idx="1"/>
          </p:nvPr>
        </p:nvSpPr>
        <p:spPr>
          <a:xfrm>
            <a:off x="311760" y="1152360"/>
            <a:ext cx="8520000" cy="341610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113" name="Google Shape;113;p27"/>
          <p:cNvSpPr txBox="1">
            <a:spLocks noGrp="1"/>
          </p:cNvSpPr>
          <p:nvPr>
            <p:ph type="sldNum" idx="12"/>
          </p:nvPr>
        </p:nvSpPr>
        <p:spPr>
          <a:xfrm>
            <a:off x="8472600" y="4663080"/>
            <a:ext cx="548400" cy="3930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1pPr>
            <a:lvl2pPr marL="0" marR="0" lvl="1"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2pPr>
            <a:lvl3pPr marL="0" marR="0" lvl="2"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3pPr>
            <a:lvl4pPr marL="0" marR="0" lvl="3"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4pPr>
            <a:lvl5pPr marL="0" marR="0" lvl="4"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5pPr>
            <a:lvl6pPr marL="0" marR="0" lvl="5"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6pPr>
            <a:lvl7pPr marL="0" marR="0" lvl="6"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7pPr>
            <a:lvl8pPr marL="0" marR="0" lvl="7"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8pPr>
            <a:lvl9pPr marL="0" marR="0" lvl="8" indent="0" algn="r" rtl="0">
              <a:lnSpc>
                <a:spcPct val="100000"/>
              </a:lnSpc>
              <a:spcBef>
                <a:spcPts val="0"/>
              </a:spcBef>
              <a:buNone/>
              <a:defRPr sz="1000" b="0" i="0" u="none" strike="noStrike" cap="none">
                <a:solidFill>
                  <a:srgbClr val="666666"/>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hyperlink" Target="https://drive.google.com/file/d/11QuysswsupF5LCOsNm6GSiAiAnVnIP3Q/view?usp=sharing" TargetMode="External"/><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37.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3.xml"/><Relationship Id="rId1" Type="http://schemas.openxmlformats.org/officeDocument/2006/relationships/slideLayout" Target="../slideLayouts/slideLayout25.xml"/><Relationship Id="rId5" Type="http://schemas.openxmlformats.org/officeDocument/2006/relationships/image" Target="../media/image12.png"/><Relationship Id="rId4" Type="http://schemas.openxmlformats.org/officeDocument/2006/relationships/image" Target="../media/image11.jpg"/></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25.xml"/><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876E2BE-1E76-0F44-8020-A654157CDF76}"/>
              </a:ext>
            </a:extLst>
          </p:cNvPr>
          <p:cNvSpPr txBox="1"/>
          <p:nvPr/>
        </p:nvSpPr>
        <p:spPr>
          <a:xfrm>
            <a:off x="1663818" y="2894244"/>
            <a:ext cx="2656496" cy="1211870"/>
          </a:xfrm>
          <a:prstGeom prst="rect">
            <a:avLst/>
          </a:prstGeom>
          <a:noFill/>
        </p:spPr>
        <p:txBody>
          <a:bodyPr wrap="none" rtlCol="0">
            <a:spAutoFit/>
          </a:bodyPr>
          <a:lstStyle/>
          <a:p>
            <a:pPr defTabSz="514350"/>
            <a:r>
              <a:rPr lang="en-US" sz="2025" dirty="0">
                <a:latin typeface="Gill Sans MT" panose="020B0502020104020203" pitchFamily="34" charset="77"/>
              </a:rPr>
              <a:t>Dr. José Ramón Iglesias</a:t>
            </a:r>
          </a:p>
          <a:p>
            <a:pPr defTabSz="514350"/>
            <a:r>
              <a:rPr lang="en-US" sz="1050" dirty="0">
                <a:solidFill>
                  <a:prstClr val="white">
                    <a:lumMod val="50000"/>
                  </a:prstClr>
                </a:solidFill>
                <a:latin typeface="Gill Sans MT" panose="020B0502020104020203" pitchFamily="34" charset="77"/>
              </a:rPr>
              <a:t>DSP-ASIC BUILDER GROUP</a:t>
            </a:r>
          </a:p>
          <a:p>
            <a:pPr defTabSz="514350"/>
            <a:r>
              <a:rPr lang="en-US" sz="1050" dirty="0">
                <a:solidFill>
                  <a:prstClr val="white">
                    <a:lumMod val="50000"/>
                  </a:prstClr>
                </a:solidFill>
                <a:latin typeface="Gill Sans MT" panose="020B0502020104020203" pitchFamily="34" charset="77"/>
              </a:rPr>
              <a:t>Director Semillero TRIAC</a:t>
            </a:r>
          </a:p>
          <a:p>
            <a:pPr defTabSz="514350"/>
            <a:r>
              <a:rPr lang="en-US" sz="1050" dirty="0">
                <a:solidFill>
                  <a:prstClr val="white">
                    <a:lumMod val="50000"/>
                  </a:prstClr>
                </a:solidFill>
                <a:latin typeface="Gill Sans MT" panose="020B0502020104020203" pitchFamily="34" charset="77"/>
              </a:rPr>
              <a:t>Ingenieria Electronica</a:t>
            </a:r>
          </a:p>
          <a:p>
            <a:pPr defTabSz="514350"/>
            <a:r>
              <a:rPr lang="en-US" sz="1050" dirty="0">
                <a:solidFill>
                  <a:prstClr val="white">
                    <a:lumMod val="50000"/>
                  </a:prstClr>
                </a:solidFill>
                <a:latin typeface="Gill Sans MT" panose="020B0502020104020203" pitchFamily="34" charset="77"/>
              </a:rPr>
              <a:t>Universidad Popular del Cesar</a:t>
            </a:r>
          </a:p>
          <a:p>
            <a:pPr defTabSz="514350"/>
            <a:endParaRPr lang="en-US" sz="1050" dirty="0">
              <a:solidFill>
                <a:prstClr val="white">
                  <a:lumMod val="50000"/>
                </a:prstClr>
              </a:solidFill>
              <a:latin typeface="Gill Sans MT" panose="020B0502020104020203" pitchFamily="34" charset="77"/>
            </a:endParaRPr>
          </a:p>
        </p:txBody>
      </p:sp>
      <p:sp>
        <p:nvSpPr>
          <p:cNvPr id="8" name="TextBox 7">
            <a:extLst>
              <a:ext uri="{FF2B5EF4-FFF2-40B4-BE49-F238E27FC236}">
                <a16:creationId xmlns:a16="http://schemas.microsoft.com/office/drawing/2014/main" id="{DA0B8274-BF81-6D48-B1EC-87E4CF24BC51}"/>
              </a:ext>
            </a:extLst>
          </p:cNvPr>
          <p:cNvSpPr txBox="1"/>
          <p:nvPr/>
        </p:nvSpPr>
        <p:spPr>
          <a:xfrm>
            <a:off x="1889184" y="1315456"/>
            <a:ext cx="5365632" cy="646331"/>
          </a:xfrm>
          <a:prstGeom prst="rect">
            <a:avLst/>
          </a:prstGeom>
          <a:noFill/>
        </p:spPr>
        <p:txBody>
          <a:bodyPr wrap="square" rtlCol="0">
            <a:spAutoFit/>
          </a:bodyPr>
          <a:lstStyle/>
          <a:p>
            <a:pPr defTabSz="514350"/>
            <a:r>
              <a:rPr lang="en-US" sz="2475" dirty="0" err="1">
                <a:latin typeface="Arial" panose="020B0604020202020204" pitchFamily="34" charset="0"/>
                <a:cs typeface="Arial" panose="020B0604020202020204" pitchFamily="34" charset="0"/>
              </a:rPr>
              <a:t>Ciencia</a:t>
            </a:r>
            <a:r>
              <a:rPr lang="en-US" sz="2475" dirty="0">
                <a:latin typeface="Arial" panose="020B0604020202020204" pitchFamily="34" charset="0"/>
                <a:cs typeface="Arial" panose="020B0604020202020204" pitchFamily="34" charset="0"/>
              </a:rPr>
              <a:t> de </a:t>
            </a:r>
            <a:r>
              <a:rPr lang="en-US" sz="2475" dirty="0" err="1">
                <a:latin typeface="Arial" panose="020B0604020202020204" pitchFamily="34" charset="0"/>
                <a:cs typeface="Arial" panose="020B0604020202020204" pitchFamily="34" charset="0"/>
              </a:rPr>
              <a:t>Datos</a:t>
            </a:r>
            <a:r>
              <a:rPr lang="en-US" sz="2475" dirty="0">
                <a:latin typeface="Arial" panose="020B0604020202020204" pitchFamily="34" charset="0"/>
                <a:cs typeface="Arial" panose="020B0604020202020204" pitchFamily="34" charset="0"/>
              </a:rPr>
              <a:t> y </a:t>
            </a:r>
            <a:r>
              <a:rPr lang="en-US" sz="2475" dirty="0" err="1">
                <a:latin typeface="Arial" panose="020B0604020202020204" pitchFamily="34" charset="0"/>
                <a:cs typeface="Arial" panose="020B0604020202020204" pitchFamily="34" charset="0"/>
              </a:rPr>
              <a:t>BigData</a:t>
            </a:r>
            <a:endParaRPr lang="en-US" sz="2475" dirty="0">
              <a:latin typeface="Arial" panose="020B0604020202020204" pitchFamily="34" charset="0"/>
              <a:cs typeface="Arial" panose="020B0604020202020204" pitchFamily="34" charset="0"/>
            </a:endParaRPr>
          </a:p>
          <a:p>
            <a:pPr defTabSz="514350"/>
            <a:endParaRPr lang="en-US" sz="1125" dirty="0">
              <a:latin typeface="Gill Sans MT" panose="020B0502020104020203" pitchFamily="34" charset="77"/>
            </a:endParaRPr>
          </a:p>
        </p:txBody>
      </p:sp>
      <p:pic>
        <p:nvPicPr>
          <p:cNvPr id="5" name="Google Shape;30;p1">
            <a:extLst>
              <a:ext uri="{FF2B5EF4-FFF2-40B4-BE49-F238E27FC236}">
                <a16:creationId xmlns:a16="http://schemas.microsoft.com/office/drawing/2014/main" id="{4339DFEC-8BF3-4650-90E0-2B1293346692}"/>
              </a:ext>
            </a:extLst>
          </p:cNvPr>
          <p:cNvPicPr preferRelativeResize="0"/>
          <p:nvPr/>
        </p:nvPicPr>
        <p:blipFill rotWithShape="1">
          <a:blip r:embed="rId2">
            <a:alphaModFix/>
          </a:blip>
          <a:srcRect/>
          <a:stretch/>
        </p:blipFill>
        <p:spPr>
          <a:xfrm>
            <a:off x="1246153" y="679742"/>
            <a:ext cx="1942857" cy="635714"/>
          </a:xfrm>
          <a:prstGeom prst="rect">
            <a:avLst/>
          </a:prstGeom>
          <a:noFill/>
          <a:ln>
            <a:noFill/>
          </a:ln>
        </p:spPr>
      </p:pic>
      <p:sp>
        <p:nvSpPr>
          <p:cNvPr id="6" name="TextBox 1">
            <a:extLst>
              <a:ext uri="{FF2B5EF4-FFF2-40B4-BE49-F238E27FC236}">
                <a16:creationId xmlns:a16="http://schemas.microsoft.com/office/drawing/2014/main" id="{F0B24A3F-60C1-46BB-9F38-67F6A9D0EA23}"/>
              </a:ext>
            </a:extLst>
          </p:cNvPr>
          <p:cNvSpPr txBox="1"/>
          <p:nvPr/>
        </p:nvSpPr>
        <p:spPr>
          <a:xfrm>
            <a:off x="1143001" y="2273300"/>
            <a:ext cx="6858000" cy="369332"/>
          </a:xfrm>
          <a:prstGeom prst="rect">
            <a:avLst/>
          </a:prstGeom>
          <a:noFill/>
        </p:spPr>
        <p:txBody>
          <a:bodyPr wrap="square" rtlCol="0">
            <a:spAutoFit/>
          </a:bodyPr>
          <a:lstStyle/>
          <a:p>
            <a:pPr algn="ctr"/>
            <a:r>
              <a:rPr lang="es-CL" sz="1800" b="1" dirty="0">
                <a:latin typeface="Trebuchet MS"/>
                <a:cs typeface="Trebuchet MS"/>
              </a:rPr>
              <a:t>Introducción Análisis de Conglomerados </a:t>
            </a:r>
          </a:p>
        </p:txBody>
      </p:sp>
    </p:spTree>
    <p:extLst>
      <p:ext uri="{BB962C8B-B14F-4D97-AF65-F5344CB8AC3E}">
        <p14:creationId xmlns:p14="http://schemas.microsoft.com/office/powerpoint/2010/main" val="2424940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100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50"/>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US" sz="3000">
                <a:solidFill>
                  <a:srgbClr val="FF5722"/>
                </a:solidFill>
                <a:latin typeface="Alfa Slab One"/>
                <a:ea typeface="Alfa Slab One"/>
                <a:cs typeface="Alfa Slab One"/>
                <a:sym typeface="Alfa Slab One"/>
              </a:rPr>
              <a:t>Datos agrupados según algún criterio</a:t>
            </a:r>
            <a:endParaRPr sz="3000" b="0" i="0" u="none" strike="noStrike" cap="none">
              <a:solidFill>
                <a:srgbClr val="000000"/>
              </a:solidFill>
              <a:latin typeface="Arial"/>
              <a:ea typeface="Arial"/>
              <a:cs typeface="Arial"/>
              <a:sym typeface="Arial"/>
            </a:endParaRPr>
          </a:p>
        </p:txBody>
      </p:sp>
      <p:pic>
        <p:nvPicPr>
          <p:cNvPr id="231" name="Google Shape;231;p50"/>
          <p:cNvPicPr preferRelativeResize="0"/>
          <p:nvPr/>
        </p:nvPicPr>
        <p:blipFill>
          <a:blip r:embed="rId3">
            <a:alphaModFix/>
          </a:blip>
          <a:stretch>
            <a:fillRect/>
          </a:stretch>
        </p:blipFill>
        <p:spPr>
          <a:xfrm>
            <a:off x="1343025" y="1211958"/>
            <a:ext cx="5597604" cy="3183842"/>
          </a:xfrm>
          <a:prstGeom prst="rect">
            <a:avLst/>
          </a:prstGeom>
          <a:noFill/>
          <a:ln>
            <a:noFill/>
          </a:ln>
        </p:spPr>
      </p:pic>
      <p:sp>
        <p:nvSpPr>
          <p:cNvPr id="232" name="Google Shape;232;p50"/>
          <p:cNvSpPr/>
          <p:nvPr/>
        </p:nvSpPr>
        <p:spPr>
          <a:xfrm>
            <a:off x="1343025" y="2595575"/>
            <a:ext cx="2035800" cy="1857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0"/>
          <p:cNvSpPr/>
          <p:nvPr/>
        </p:nvSpPr>
        <p:spPr>
          <a:xfrm>
            <a:off x="6388900" y="3117075"/>
            <a:ext cx="2035800" cy="1857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51"/>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a:solidFill>
                  <a:srgbClr val="FF5722"/>
                </a:solidFill>
                <a:latin typeface="Alfa Slab One"/>
                <a:ea typeface="Alfa Slab One"/>
                <a:cs typeface="Alfa Slab One"/>
                <a:sym typeface="Alfa Slab One"/>
              </a:rPr>
              <a:t>Datos</a:t>
            </a:r>
            <a:endParaRPr sz="3000">
              <a:solidFill>
                <a:schemeClr val="dk1"/>
              </a:solidFill>
            </a:endParaRPr>
          </a:p>
          <a:p>
            <a:pPr marL="0" marR="0" lvl="0" indent="0" algn="l" rtl="0">
              <a:lnSpc>
                <a:spcPct val="100000"/>
              </a:lnSpc>
              <a:spcBef>
                <a:spcPts val="0"/>
              </a:spcBef>
              <a:spcAft>
                <a:spcPts val="0"/>
              </a:spcAft>
              <a:buNone/>
            </a:pPr>
            <a:endParaRPr sz="3000">
              <a:solidFill>
                <a:srgbClr val="FF5722"/>
              </a:solidFill>
              <a:latin typeface="Alfa Slab One"/>
              <a:ea typeface="Alfa Slab One"/>
              <a:cs typeface="Alfa Slab One"/>
              <a:sym typeface="Alfa Slab One"/>
            </a:endParaRPr>
          </a:p>
        </p:txBody>
      </p:sp>
      <p:pic>
        <p:nvPicPr>
          <p:cNvPr id="239" name="Google Shape;239;p51"/>
          <p:cNvPicPr preferRelativeResize="0"/>
          <p:nvPr/>
        </p:nvPicPr>
        <p:blipFill>
          <a:blip r:embed="rId3">
            <a:alphaModFix/>
          </a:blip>
          <a:stretch>
            <a:fillRect/>
          </a:stretch>
        </p:blipFill>
        <p:spPr>
          <a:xfrm>
            <a:off x="152400" y="1169760"/>
            <a:ext cx="8307260" cy="3821339"/>
          </a:xfrm>
          <a:prstGeom prst="rect">
            <a:avLst/>
          </a:prstGeom>
          <a:noFill/>
          <a:ln>
            <a:noFill/>
          </a:ln>
        </p:spPr>
      </p:pic>
      <p:sp>
        <p:nvSpPr>
          <p:cNvPr id="240" name="Google Shape;240;p51"/>
          <p:cNvSpPr/>
          <p:nvPr/>
        </p:nvSpPr>
        <p:spPr>
          <a:xfrm>
            <a:off x="4666150" y="1157575"/>
            <a:ext cx="465300" cy="369900"/>
          </a:xfrm>
          <a:prstGeom prst="ellipse">
            <a:avLst/>
          </a:prstGeom>
          <a:noFill/>
          <a:ln w="9525" cap="flat" cmpd="sng">
            <a:solidFill>
              <a:srgbClr val="FF57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52"/>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a:solidFill>
                  <a:srgbClr val="FF5722"/>
                </a:solidFill>
                <a:latin typeface="Alfa Slab One"/>
                <a:ea typeface="Alfa Slab One"/>
                <a:cs typeface="Alfa Slab One"/>
                <a:sym typeface="Alfa Slab One"/>
              </a:rPr>
              <a:t>¿Cómo es el espacio? ¿Cómo represento mis objetos y objetivos?</a:t>
            </a:r>
            <a:endParaRPr sz="3000">
              <a:solidFill>
                <a:srgbClr val="FF5722"/>
              </a:solidFill>
              <a:latin typeface="Alfa Slab One"/>
              <a:ea typeface="Alfa Slab One"/>
              <a:cs typeface="Alfa Slab One"/>
              <a:sym typeface="Alfa Slab One"/>
            </a:endParaRPr>
          </a:p>
          <a:p>
            <a:pPr marL="0" marR="0" lvl="0" indent="0" algn="l" rtl="0">
              <a:lnSpc>
                <a:spcPct val="100000"/>
              </a:lnSpc>
              <a:spcBef>
                <a:spcPts val="0"/>
              </a:spcBef>
              <a:spcAft>
                <a:spcPts val="0"/>
              </a:spcAft>
              <a:buNone/>
            </a:pPr>
            <a:endParaRPr sz="3000">
              <a:solidFill>
                <a:srgbClr val="FF5722"/>
              </a:solidFill>
              <a:latin typeface="Alfa Slab One"/>
              <a:ea typeface="Alfa Slab One"/>
              <a:cs typeface="Alfa Slab One"/>
              <a:sym typeface="Alfa Slab One"/>
            </a:endParaRPr>
          </a:p>
        </p:txBody>
      </p:sp>
      <p:sp>
        <p:nvSpPr>
          <p:cNvPr id="246" name="Google Shape;246;p52"/>
          <p:cNvSpPr txBox="1"/>
          <p:nvPr/>
        </p:nvSpPr>
        <p:spPr>
          <a:xfrm>
            <a:off x="311760" y="1426210"/>
            <a:ext cx="8520000" cy="3416100"/>
          </a:xfrm>
          <a:prstGeom prst="rect">
            <a:avLst/>
          </a:prstGeom>
          <a:noFill/>
          <a:ln>
            <a:noFill/>
          </a:ln>
        </p:spPr>
        <p:txBody>
          <a:bodyPr spcFirstLastPara="1" wrap="square" lIns="91425" tIns="91425" rIns="91425" bIns="91425" anchor="t" anchorCtr="0">
            <a:noAutofit/>
          </a:bodyPr>
          <a:lstStyle/>
          <a:p>
            <a:pPr marL="914400" lvl="0" indent="0" algn="l" rtl="0">
              <a:lnSpc>
                <a:spcPct val="115000"/>
              </a:lnSpc>
              <a:spcBef>
                <a:spcPts val="0"/>
              </a:spcBef>
              <a:spcAft>
                <a:spcPts val="0"/>
              </a:spcAft>
              <a:buNone/>
            </a:pPr>
            <a:endParaRPr sz="1800">
              <a:solidFill>
                <a:srgbClr val="808080"/>
              </a:solidFill>
              <a:highlight>
                <a:srgbClr val="FFFFFF"/>
              </a:highlight>
              <a:latin typeface="Proxima Nova"/>
              <a:ea typeface="Proxima Nova"/>
              <a:cs typeface="Proxima Nova"/>
              <a:sym typeface="Proxima Nova"/>
            </a:endParaRPr>
          </a:p>
          <a:p>
            <a:pPr marL="914400" lvl="1"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Es multi dimensional?</a:t>
            </a:r>
            <a:endParaRPr sz="1800">
              <a:solidFill>
                <a:srgbClr val="808080"/>
              </a:solidFill>
              <a:highlight>
                <a:srgbClr val="FFFFFF"/>
              </a:highlight>
              <a:latin typeface="Proxima Nova"/>
              <a:ea typeface="Proxima Nova"/>
              <a:cs typeface="Proxima Nova"/>
              <a:sym typeface="Proxima Nova"/>
            </a:endParaRPr>
          </a:p>
          <a:p>
            <a:pPr marL="914400" lvl="1"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Mis datos son naturalmente categóricos? ordinales? continuos?</a:t>
            </a:r>
            <a:endParaRPr sz="1800">
              <a:solidFill>
                <a:srgbClr val="808080"/>
              </a:solidFill>
              <a:highlight>
                <a:srgbClr val="FFFFFF"/>
              </a:highlight>
              <a:latin typeface="Proxima Nova"/>
              <a:ea typeface="Proxima Nova"/>
              <a:cs typeface="Proxima Nova"/>
              <a:sym typeface="Proxima Nova"/>
            </a:endParaRPr>
          </a:p>
          <a:p>
            <a:pPr marL="914400" lvl="1"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Tengo información que me permita decir que debería encontrar grupos compactos?</a:t>
            </a:r>
            <a:endParaRPr sz="1800">
              <a:solidFill>
                <a:srgbClr val="808080"/>
              </a:solidFill>
              <a:highlight>
                <a:srgbClr val="FFFFFF"/>
              </a:highlight>
              <a:latin typeface="Proxima Nova"/>
              <a:ea typeface="Proxima Nova"/>
              <a:cs typeface="Proxima Nova"/>
              <a:sym typeface="Proxima Nova"/>
            </a:endParaRPr>
          </a:p>
          <a:p>
            <a:pPr marL="914400" lvl="1"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No se nada y quiero usar clustering en forma exploratoria</a:t>
            </a:r>
            <a:endParaRPr sz="1800">
              <a:solidFill>
                <a:srgbClr val="808080"/>
              </a:solidFill>
              <a:highlight>
                <a:srgbClr val="FFFFFF"/>
              </a:highlight>
              <a:latin typeface="Proxima Nova"/>
              <a:ea typeface="Proxima Nova"/>
              <a:cs typeface="Proxima Nova"/>
              <a:sym typeface="Proxima Nova"/>
            </a:endParaRPr>
          </a:p>
          <a:p>
            <a:pPr marL="457200" marR="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53"/>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a:solidFill>
                  <a:srgbClr val="FF5722"/>
                </a:solidFill>
                <a:latin typeface="Alfa Slab One"/>
                <a:ea typeface="Alfa Slab One"/>
                <a:cs typeface="Alfa Slab One"/>
                <a:sym typeface="Alfa Slab One"/>
              </a:rPr>
              <a:t>¿Cómo se calculan las similaridades entre objetos en este espacio?</a:t>
            </a:r>
            <a:endParaRPr sz="3000" i="0" u="none" strike="noStrike" cap="none">
              <a:solidFill>
                <a:srgbClr val="FF5722"/>
              </a:solidFill>
              <a:latin typeface="Alfa Slab One"/>
              <a:ea typeface="Alfa Slab One"/>
              <a:cs typeface="Alfa Slab One"/>
              <a:sym typeface="Alfa Slab One"/>
            </a:endParaRPr>
          </a:p>
        </p:txBody>
      </p:sp>
      <p:sp>
        <p:nvSpPr>
          <p:cNvPr id="252" name="Google Shape;252;p53"/>
          <p:cNvSpPr txBox="1"/>
          <p:nvPr/>
        </p:nvSpPr>
        <p:spPr>
          <a:xfrm>
            <a:off x="311760" y="1617760"/>
            <a:ext cx="8520000" cy="3416100"/>
          </a:xfrm>
          <a:prstGeom prst="rect">
            <a:avLst/>
          </a:prstGeom>
          <a:noFill/>
          <a:ln>
            <a:noFill/>
          </a:ln>
        </p:spPr>
        <p:txBody>
          <a:bodyPr spcFirstLastPara="1" wrap="square" lIns="91425" tIns="91425" rIns="91425" bIns="91425" anchor="t" anchorCtr="0">
            <a:noAutofit/>
          </a:bodyPr>
          <a:lstStyle/>
          <a:p>
            <a:pPr marL="914400" marR="0" lvl="0" indent="-342900" algn="l" rtl="0">
              <a:lnSpc>
                <a:spcPct val="115000"/>
              </a:lnSpc>
              <a:spcBef>
                <a:spcPts val="0"/>
              </a:spcBef>
              <a:spcAft>
                <a:spcPts val="0"/>
              </a:spcAft>
              <a:buClr>
                <a:srgbClr val="666666"/>
              </a:buClr>
              <a:buSzPts val="1800"/>
              <a:buFont typeface="Proxima Nova"/>
              <a:buChar char="❖"/>
            </a:pPr>
            <a:r>
              <a:rPr lang="en-US" sz="1800">
                <a:solidFill>
                  <a:srgbClr val="666666"/>
                </a:solidFill>
                <a:latin typeface="Proxima Nova"/>
                <a:ea typeface="Proxima Nova"/>
                <a:cs typeface="Proxima Nova"/>
                <a:sym typeface="Proxima Nova"/>
              </a:rPr>
              <a:t>Es un espacio Euclídeo? Métrica usual anda bien? Conviene usar otro tipo de medidas? ángulos en vez de distancias?</a:t>
            </a:r>
            <a:endParaRPr sz="1800">
              <a:solidFill>
                <a:srgbClr val="666666"/>
              </a:solidFill>
              <a:latin typeface="Proxima Nova"/>
              <a:ea typeface="Proxima Nova"/>
              <a:cs typeface="Proxima Nova"/>
              <a:sym typeface="Proxima Nova"/>
            </a:endParaRPr>
          </a:p>
          <a:p>
            <a:pPr marL="914400" marR="0" lvl="0" indent="-342900" algn="l" rtl="0">
              <a:lnSpc>
                <a:spcPct val="115000"/>
              </a:lnSpc>
              <a:spcBef>
                <a:spcPts val="0"/>
              </a:spcBef>
              <a:spcAft>
                <a:spcPts val="0"/>
              </a:spcAft>
              <a:buClr>
                <a:srgbClr val="666666"/>
              </a:buClr>
              <a:buSzPts val="1800"/>
              <a:buFont typeface="Proxima Nova"/>
              <a:buChar char="❖"/>
            </a:pPr>
            <a:r>
              <a:rPr lang="en-US" sz="1800">
                <a:solidFill>
                  <a:srgbClr val="666666"/>
                </a:solidFill>
                <a:latin typeface="Proxima Nova"/>
                <a:ea typeface="Proxima Nova"/>
                <a:cs typeface="Proxima Nova"/>
                <a:sym typeface="Proxima Nova"/>
              </a:rPr>
              <a:t>No es un espacio Euclídeo? Similaridades? Matriz de afinidad?</a:t>
            </a:r>
            <a:endParaRPr sz="1800">
              <a:solidFill>
                <a:srgbClr val="666666"/>
              </a:solidFill>
              <a:latin typeface="Proxima Nova"/>
              <a:ea typeface="Proxima Nova"/>
              <a:cs typeface="Proxima Nova"/>
              <a:sym typeface="Proxima Nova"/>
            </a:endParaRPr>
          </a:p>
          <a:p>
            <a:pPr marL="0" marR="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a:p>
            <a:pPr marL="914400" marR="0" lvl="0" indent="-342719" algn="l" rtl="0">
              <a:lnSpc>
                <a:spcPct val="115000"/>
              </a:lnSpc>
              <a:spcBef>
                <a:spcPts val="0"/>
              </a:spcBef>
              <a:spcAft>
                <a:spcPts val="0"/>
              </a:spcAft>
              <a:buClr>
                <a:srgbClr val="666666"/>
              </a:buClr>
              <a:buSzPts val="1800"/>
              <a:buFont typeface="Proxima Nova"/>
              <a:buChar char="❖"/>
            </a:pPr>
            <a:r>
              <a:rPr lang="en-US" sz="1800" u="sng">
                <a:solidFill>
                  <a:srgbClr val="666666"/>
                </a:solidFill>
                <a:latin typeface="Proxima Nova"/>
                <a:ea typeface="Proxima Nova"/>
                <a:cs typeface="Proxima Nova"/>
                <a:sym typeface="Proxima Nova"/>
              </a:rPr>
              <a:t>Entender mi espacio</a:t>
            </a:r>
            <a:r>
              <a:rPr lang="en-US" sz="1800">
                <a:solidFill>
                  <a:srgbClr val="666666"/>
                </a:solidFill>
                <a:latin typeface="Proxima Nova"/>
                <a:ea typeface="Proxima Nova"/>
                <a:cs typeface="Proxima Nova"/>
                <a:sym typeface="Proxima Nova"/>
              </a:rPr>
              <a:t> me ayuda a elegir un método más razonable.</a:t>
            </a:r>
            <a:endParaRPr sz="1800">
              <a:solidFill>
                <a:srgbClr val="666666"/>
              </a:solidFill>
              <a:latin typeface="Proxima Nova"/>
              <a:ea typeface="Proxima Nova"/>
              <a:cs typeface="Proxima Nova"/>
              <a:sym typeface="Proxima Nova"/>
            </a:endParaRPr>
          </a:p>
          <a:p>
            <a:pPr marL="914400" marR="0" lvl="0" indent="-342719" algn="l" rtl="0">
              <a:lnSpc>
                <a:spcPct val="115000"/>
              </a:lnSpc>
              <a:spcBef>
                <a:spcPts val="0"/>
              </a:spcBef>
              <a:spcAft>
                <a:spcPts val="0"/>
              </a:spcAft>
              <a:buClr>
                <a:srgbClr val="666666"/>
              </a:buClr>
              <a:buSzPts val="1800"/>
              <a:buFont typeface="Proxima Nova"/>
              <a:buChar char="❖"/>
            </a:pPr>
            <a:r>
              <a:rPr lang="en-US" sz="1800">
                <a:solidFill>
                  <a:srgbClr val="666666"/>
                </a:solidFill>
                <a:latin typeface="Proxima Nova"/>
                <a:ea typeface="Proxima Nova"/>
                <a:cs typeface="Proxima Nova"/>
                <a:sym typeface="Proxima Nova"/>
              </a:rPr>
              <a:t>Si mi método más razonable no me da nada, quizás sea porque no hay nada para ver...</a:t>
            </a:r>
            <a:endParaRPr sz="1800">
              <a:solidFill>
                <a:srgbClr val="666666"/>
              </a:solidFill>
              <a:latin typeface="Proxima Nova"/>
              <a:ea typeface="Proxima Nova"/>
              <a:cs typeface="Proxima Nova"/>
              <a:sym typeface="Proxima Nova"/>
            </a:endParaRPr>
          </a:p>
          <a:p>
            <a:pPr marL="457200" marR="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54"/>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a:solidFill>
                  <a:srgbClr val="FF5722"/>
                </a:solidFill>
                <a:latin typeface="Alfa Slab One"/>
                <a:ea typeface="Alfa Slab One"/>
                <a:cs typeface="Alfa Slab One"/>
                <a:sym typeface="Alfa Slab One"/>
              </a:rPr>
              <a:t>Notebook</a:t>
            </a:r>
            <a:endParaRPr sz="3000" b="0" i="0" u="none" strike="noStrike" cap="none">
              <a:solidFill>
                <a:srgbClr val="000000"/>
              </a:solidFill>
              <a:latin typeface="Arial"/>
              <a:ea typeface="Arial"/>
              <a:cs typeface="Arial"/>
              <a:sym typeface="Arial"/>
            </a:endParaRPr>
          </a:p>
        </p:txBody>
      </p:sp>
      <p:sp>
        <p:nvSpPr>
          <p:cNvPr id="258" name="Google Shape;258;p54"/>
          <p:cNvSpPr txBox="1"/>
          <p:nvPr/>
        </p:nvSpPr>
        <p:spPr>
          <a:xfrm>
            <a:off x="311760" y="1152360"/>
            <a:ext cx="8520000" cy="3416100"/>
          </a:xfrm>
          <a:prstGeom prst="rect">
            <a:avLst/>
          </a:prstGeom>
          <a:noFill/>
          <a:ln>
            <a:noFill/>
          </a:ln>
        </p:spPr>
        <p:txBody>
          <a:bodyPr spcFirstLastPara="1" wrap="square" lIns="91425" tIns="91425" rIns="91425" bIns="91425" anchor="t" anchorCtr="0">
            <a:noAutofit/>
          </a:bodyPr>
          <a:lstStyle/>
          <a:p>
            <a:pPr marL="457200" marR="190500" lvl="0" indent="0" algn="l" rtl="0">
              <a:spcBef>
                <a:spcPts val="1000"/>
              </a:spcBef>
              <a:spcAft>
                <a:spcPts val="0"/>
              </a:spcAft>
              <a:buNone/>
            </a:pPr>
            <a:r>
              <a:rPr lang="en-US" sz="1650" u="sng">
                <a:solidFill>
                  <a:schemeClr val="hlink"/>
                </a:solidFill>
                <a:highlight>
                  <a:srgbClr val="FFFFFF"/>
                </a:highlight>
                <a:latin typeface="Proxima Nova"/>
                <a:ea typeface="Proxima Nova"/>
                <a:cs typeface="Proxima Nova"/>
                <a:sym typeface="Proxima Nova"/>
                <a:hlinkClick r:id="rId3"/>
              </a:rPr>
              <a:t>ntb_clustering_1_fifa2019_Colab.ipynb</a:t>
            </a:r>
            <a:endParaRPr sz="1800">
              <a:solidFill>
                <a:srgbClr val="808080"/>
              </a:solidFill>
              <a:highlight>
                <a:srgbClr val="FFFF00"/>
              </a:highlight>
              <a:latin typeface="Proxima Nova"/>
              <a:ea typeface="Proxima Nova"/>
              <a:cs typeface="Proxima Nova"/>
              <a:sym typeface="Proxima Nova"/>
            </a:endParaRPr>
          </a:p>
          <a:p>
            <a:pPr marL="914400" marR="190500" lvl="0" indent="0" algn="l" rtl="0">
              <a:spcBef>
                <a:spcPts val="1000"/>
              </a:spcBef>
              <a:spcAft>
                <a:spcPts val="0"/>
              </a:spcAft>
              <a:buNone/>
            </a:pPr>
            <a:endParaRPr sz="1800">
              <a:solidFill>
                <a:srgbClr val="666666"/>
              </a:solidFill>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55"/>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b="0" i="0" u="none" strike="noStrike" cap="none">
                <a:solidFill>
                  <a:srgbClr val="FF5722"/>
                </a:solidFill>
                <a:latin typeface="Alfa Slab One"/>
                <a:ea typeface="Alfa Slab One"/>
                <a:cs typeface="Alfa Slab One"/>
                <a:sym typeface="Alfa Slab One"/>
              </a:rPr>
              <a:t>Cuestiones cruciales</a:t>
            </a:r>
            <a:endParaRPr sz="3000" b="0" i="0" u="none" strike="noStrike" cap="none">
              <a:solidFill>
                <a:srgbClr val="000000"/>
              </a:solidFill>
              <a:latin typeface="Arial"/>
              <a:ea typeface="Arial"/>
              <a:cs typeface="Arial"/>
              <a:sym typeface="Arial"/>
            </a:endParaRPr>
          </a:p>
        </p:txBody>
      </p:sp>
      <p:sp>
        <p:nvSpPr>
          <p:cNvPr id="264" name="Google Shape;264;p55"/>
          <p:cNvSpPr txBox="1"/>
          <p:nvPr/>
        </p:nvSpPr>
        <p:spPr>
          <a:xfrm>
            <a:off x="311760" y="1152360"/>
            <a:ext cx="8520000" cy="3416100"/>
          </a:xfrm>
          <a:prstGeom prst="rect">
            <a:avLst/>
          </a:prstGeom>
          <a:noFill/>
          <a:ln>
            <a:noFill/>
          </a:ln>
        </p:spPr>
        <p:txBody>
          <a:bodyPr spcFirstLastPara="1" wrap="square" lIns="91425" tIns="91425" rIns="91425" bIns="91425" anchor="t" anchorCtr="0">
            <a:noAutofit/>
          </a:bodyPr>
          <a:lstStyle/>
          <a:p>
            <a:pPr marL="457200" marR="0" lvl="0"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¿Cómo es el espacio? ¿Cómo represento mis problemas?</a:t>
            </a:r>
            <a:endParaRPr sz="1800" b="0" i="0" u="none" strike="noStrike" cap="none">
              <a:solidFill>
                <a:srgbClr val="000000"/>
              </a:solidFill>
              <a:latin typeface="Arial"/>
              <a:ea typeface="Arial"/>
              <a:cs typeface="Arial"/>
              <a:sym typeface="Arial"/>
            </a:endParaRPr>
          </a:p>
          <a:p>
            <a:pPr marL="457200" marR="0" lvl="0"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¿Cómo se calcula la distancia (o semejanza) en este espacio?</a:t>
            </a:r>
            <a:endParaRPr sz="1800" b="0" i="0" u="none" strike="noStrike" cap="none">
              <a:solidFill>
                <a:srgbClr val="000000"/>
              </a:solidFill>
              <a:latin typeface="Arial"/>
              <a:ea typeface="Arial"/>
              <a:cs typeface="Arial"/>
              <a:sym typeface="Arial"/>
            </a:endParaRPr>
          </a:p>
          <a:p>
            <a:pPr marL="457200" marR="0" lvl="0"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¿Conozco </a:t>
            </a:r>
            <a:r>
              <a:rPr lang="en-US" sz="1800">
                <a:solidFill>
                  <a:srgbClr val="666666"/>
                </a:solidFill>
                <a:latin typeface="Proxima Nova"/>
                <a:ea typeface="Proxima Nova"/>
                <a:cs typeface="Proxima Nova"/>
                <a:sym typeface="Proxima Nova"/>
              </a:rPr>
              <a:t>c</a:t>
            </a:r>
            <a:r>
              <a:rPr lang="en-US" sz="1800" b="0" i="0" u="none" strike="noStrike" cap="none">
                <a:solidFill>
                  <a:srgbClr val="666666"/>
                </a:solidFill>
                <a:latin typeface="Proxima Nova"/>
                <a:ea typeface="Proxima Nova"/>
                <a:cs typeface="Proxima Nova"/>
                <a:sym typeface="Proxima Nova"/>
              </a:rPr>
              <a:t>u</a:t>
            </a:r>
            <a:r>
              <a:rPr lang="en-US" sz="1800">
                <a:solidFill>
                  <a:srgbClr val="666666"/>
                </a:solidFill>
                <a:latin typeface="Proxima Nova"/>
                <a:ea typeface="Proxima Nova"/>
                <a:cs typeface="Proxima Nova"/>
                <a:sym typeface="Proxima Nova"/>
              </a:rPr>
              <a:t>á</a:t>
            </a:r>
            <a:r>
              <a:rPr lang="en-US" sz="1800" b="0" i="0" u="none" strike="noStrike" cap="none">
                <a:solidFill>
                  <a:srgbClr val="666666"/>
                </a:solidFill>
                <a:latin typeface="Proxima Nova"/>
                <a:ea typeface="Proxima Nova"/>
                <a:cs typeface="Proxima Nova"/>
                <a:sym typeface="Proxima Nova"/>
              </a:rPr>
              <a:t>ntos clusters quiero distinguir?</a:t>
            </a:r>
            <a:endParaRPr sz="1800" b="0" i="0" u="none" strike="noStrike" cap="none">
              <a:solidFill>
                <a:srgbClr val="000000"/>
              </a:solidFill>
              <a:latin typeface="Arial"/>
              <a:ea typeface="Arial"/>
              <a:cs typeface="Arial"/>
              <a:sym typeface="Arial"/>
            </a:endParaRPr>
          </a:p>
          <a:p>
            <a:pPr marL="457200" marR="0" lvl="0"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¿Qué distribución tienen estos clusters? ¿Gaussiana?</a:t>
            </a:r>
            <a:endParaRPr sz="1800" b="0" i="0" u="none" strike="noStrike" cap="none">
              <a:solidFill>
                <a:srgbClr val="000000"/>
              </a:solidFill>
              <a:latin typeface="Arial"/>
              <a:ea typeface="Arial"/>
              <a:cs typeface="Arial"/>
              <a:sym typeface="Arial"/>
            </a:endParaRPr>
          </a:p>
          <a:p>
            <a:pPr marL="457200" marR="0" lvl="0"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¿Busco una estructura jerárquica o plana?</a:t>
            </a:r>
            <a:endParaRPr sz="1800" b="0" i="0" u="none" strike="noStrike" cap="none">
              <a:solidFill>
                <a:srgbClr val="000000"/>
              </a:solidFill>
              <a:latin typeface="Arial"/>
              <a:ea typeface="Arial"/>
              <a:cs typeface="Arial"/>
              <a:sym typeface="Arial"/>
            </a:endParaRPr>
          </a:p>
          <a:p>
            <a:pPr marL="457200" marR="0" lvl="0"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¿Cómo veo qué hay en cada cluster?</a:t>
            </a:r>
            <a:endParaRPr sz="1800" b="0" i="0" u="none" strike="noStrike" cap="none">
              <a:solidFill>
                <a:srgbClr val="000000"/>
              </a:solidFill>
              <a:latin typeface="Arial"/>
              <a:ea typeface="Arial"/>
              <a:cs typeface="Arial"/>
              <a:sym typeface="Arial"/>
            </a:endParaRPr>
          </a:p>
          <a:p>
            <a:pPr marL="457200" marR="0" lvl="0"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¿Cómo evalúo la bondad de cada solución?</a:t>
            </a: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56"/>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b="1">
                <a:solidFill>
                  <a:srgbClr val="FF5722"/>
                </a:solidFill>
                <a:latin typeface="Alfa Slab One"/>
                <a:ea typeface="Alfa Slab One"/>
                <a:cs typeface="Alfa Slab One"/>
                <a:sym typeface="Alfa Slab One"/>
              </a:rPr>
              <a:t>Medidas de similaridad</a:t>
            </a:r>
            <a:endParaRPr sz="3000" b="1" i="0" u="none" strike="noStrike" cap="none">
              <a:solidFill>
                <a:srgbClr val="FF5722"/>
              </a:solidFill>
              <a:latin typeface="Alfa Slab One"/>
              <a:ea typeface="Alfa Slab One"/>
              <a:cs typeface="Alfa Slab One"/>
              <a:sym typeface="Alfa Slab One"/>
            </a:endParaRPr>
          </a:p>
        </p:txBody>
      </p:sp>
      <p:sp>
        <p:nvSpPr>
          <p:cNvPr id="270" name="Google Shape;270;p56"/>
          <p:cNvSpPr txBox="1"/>
          <p:nvPr/>
        </p:nvSpPr>
        <p:spPr>
          <a:xfrm>
            <a:off x="311760" y="1617760"/>
            <a:ext cx="8520000" cy="3416100"/>
          </a:xfrm>
          <a:prstGeom prst="rect">
            <a:avLst/>
          </a:prstGeom>
          <a:noFill/>
          <a:ln>
            <a:noFill/>
          </a:ln>
        </p:spPr>
        <p:txBody>
          <a:bodyPr spcFirstLastPara="1" wrap="square" lIns="91425" tIns="91425" rIns="91425" bIns="91425" anchor="t" anchorCtr="0">
            <a:noAutofit/>
          </a:bodyPr>
          <a:lstStyle/>
          <a:p>
            <a:pPr marL="457200" marR="0" lvl="0" indent="-342719" algn="l" rtl="0">
              <a:lnSpc>
                <a:spcPct val="115000"/>
              </a:lnSpc>
              <a:spcBef>
                <a:spcPts val="0"/>
              </a:spcBef>
              <a:spcAft>
                <a:spcPts val="0"/>
              </a:spcAft>
              <a:buClr>
                <a:srgbClr val="666666"/>
              </a:buClr>
              <a:buSzPts val="1800"/>
              <a:buFont typeface="Proxima Nova"/>
              <a:buChar char="❖"/>
            </a:pPr>
            <a:r>
              <a:rPr lang="en-US" sz="1800">
                <a:solidFill>
                  <a:srgbClr val="666666"/>
                </a:solidFill>
                <a:latin typeface="Proxima Nova"/>
                <a:ea typeface="Proxima Nova"/>
                <a:cs typeface="Proxima Nova"/>
                <a:sym typeface="Proxima Nova"/>
              </a:rPr>
              <a:t>A la hora de calcular la similaridad entre dos objetos</a:t>
            </a:r>
            <a:endParaRPr sz="1800">
              <a:solidFill>
                <a:srgbClr val="666666"/>
              </a:solidFill>
              <a:latin typeface="Proxima Nova"/>
              <a:ea typeface="Proxima Nova"/>
              <a:cs typeface="Proxima Nova"/>
              <a:sym typeface="Proxima Nova"/>
            </a:endParaRPr>
          </a:p>
          <a:p>
            <a:pPr marL="914400" marR="0" lvl="1" indent="-342900" algn="l" rtl="0">
              <a:lnSpc>
                <a:spcPct val="115000"/>
              </a:lnSpc>
              <a:spcBef>
                <a:spcPts val="0"/>
              </a:spcBef>
              <a:spcAft>
                <a:spcPts val="0"/>
              </a:spcAft>
              <a:buClr>
                <a:srgbClr val="666666"/>
              </a:buClr>
              <a:buSzPts val="1800"/>
              <a:buFont typeface="Proxima Nova"/>
              <a:buChar char="➢"/>
            </a:pPr>
            <a:r>
              <a:rPr lang="en-US" sz="1800">
                <a:solidFill>
                  <a:srgbClr val="666666"/>
                </a:solidFill>
                <a:latin typeface="Proxima Nova"/>
                <a:ea typeface="Proxima Nova"/>
                <a:cs typeface="Proxima Nova"/>
                <a:sym typeface="Proxima Nova"/>
              </a:rPr>
              <a:t>no hace falta usar todas las variables</a:t>
            </a:r>
            <a:endParaRPr sz="1800">
              <a:solidFill>
                <a:srgbClr val="666666"/>
              </a:solidFill>
              <a:latin typeface="Proxima Nova"/>
              <a:ea typeface="Proxima Nova"/>
              <a:cs typeface="Proxima Nova"/>
              <a:sym typeface="Proxima Nova"/>
            </a:endParaRPr>
          </a:p>
          <a:p>
            <a:pPr marL="914400" marR="0" lvl="1" indent="-342900" algn="l" rtl="0">
              <a:lnSpc>
                <a:spcPct val="115000"/>
              </a:lnSpc>
              <a:spcBef>
                <a:spcPts val="0"/>
              </a:spcBef>
              <a:spcAft>
                <a:spcPts val="0"/>
              </a:spcAft>
              <a:buClr>
                <a:srgbClr val="666666"/>
              </a:buClr>
              <a:buSzPts val="1800"/>
              <a:buFont typeface="Proxima Nova"/>
              <a:buChar char="➢"/>
            </a:pPr>
            <a:r>
              <a:rPr lang="en-US" sz="1800">
                <a:solidFill>
                  <a:srgbClr val="666666"/>
                </a:solidFill>
                <a:latin typeface="Proxima Nova"/>
                <a:ea typeface="Proxima Nova"/>
                <a:cs typeface="Proxima Nova"/>
                <a:sym typeface="Proxima Nova"/>
              </a:rPr>
              <a:t>hay que tener cuidado con las magnitudes de cada variable</a:t>
            </a:r>
            <a:endParaRPr sz="1800">
              <a:solidFill>
                <a:srgbClr val="666666"/>
              </a:solidFill>
              <a:latin typeface="Proxima Nova"/>
              <a:ea typeface="Proxima Nova"/>
              <a:cs typeface="Proxima Nova"/>
              <a:sym typeface="Proxima Nova"/>
            </a:endParaRPr>
          </a:p>
          <a:p>
            <a:pPr marL="0" marR="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a:p>
            <a:pPr marL="457200" marR="0" lvl="0" indent="-342900" algn="l" rtl="0">
              <a:lnSpc>
                <a:spcPct val="115000"/>
              </a:lnSpc>
              <a:spcBef>
                <a:spcPts val="0"/>
              </a:spcBef>
              <a:spcAft>
                <a:spcPts val="0"/>
              </a:spcAft>
              <a:buClr>
                <a:srgbClr val="808080"/>
              </a:buClr>
              <a:buSzPts val="1800"/>
              <a:buFont typeface="Proxima Nova"/>
              <a:buChar char="❖"/>
            </a:pPr>
            <a:r>
              <a:rPr lang="en-US" sz="1800">
                <a:solidFill>
                  <a:srgbClr val="808080"/>
                </a:solidFill>
                <a:latin typeface="Proxima Nova"/>
                <a:ea typeface="Proxima Nova"/>
                <a:cs typeface="Proxima Nova"/>
                <a:sym typeface="Proxima Nova"/>
              </a:rPr>
              <a:t>No será posible que todas las variables tengan valores similares dentro de un mismo grupo, por lo que habrá que usar una medida de similaridad global entre elementos de un mismo grupo. </a:t>
            </a:r>
            <a:endParaRPr sz="1800">
              <a:solidFill>
                <a:srgbClr val="808080"/>
              </a:solidFill>
              <a:latin typeface="Proxima Nova"/>
              <a:ea typeface="Proxima Nova"/>
              <a:cs typeface="Proxima Nova"/>
              <a:sym typeface="Proxima Nova"/>
            </a:endParaRPr>
          </a:p>
          <a:p>
            <a:pPr marL="0" marR="0" lvl="0" indent="0" algn="l" rtl="0">
              <a:lnSpc>
                <a:spcPct val="115000"/>
              </a:lnSpc>
              <a:spcBef>
                <a:spcPts val="0"/>
              </a:spcBef>
              <a:spcAft>
                <a:spcPts val="0"/>
              </a:spcAft>
              <a:buClr>
                <a:schemeClr val="dk1"/>
              </a:buClr>
              <a:buSzPts val="1100"/>
              <a:buFont typeface="Arial"/>
              <a:buNone/>
            </a:pPr>
            <a:endParaRPr sz="900">
              <a:solidFill>
                <a:srgbClr val="003365"/>
              </a:solidFill>
              <a:latin typeface="Verdana"/>
              <a:ea typeface="Verdana"/>
              <a:cs typeface="Verdana"/>
              <a:sym typeface="Verdana"/>
            </a:endParaRPr>
          </a:p>
          <a:p>
            <a:pPr marL="0" marR="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a:p>
            <a:pPr marL="457200" marR="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7"/>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lvl="0" indent="0" algn="l" rtl="0">
              <a:spcBef>
                <a:spcPts val="1100"/>
              </a:spcBef>
              <a:spcAft>
                <a:spcPts val="0"/>
              </a:spcAft>
              <a:buNone/>
            </a:pPr>
            <a:r>
              <a:rPr lang="en-US" sz="3000">
                <a:solidFill>
                  <a:srgbClr val="FF5722"/>
                </a:solidFill>
                <a:highlight>
                  <a:schemeClr val="lt1"/>
                </a:highlight>
                <a:latin typeface="Alfa Slab One"/>
                <a:ea typeface="Alfa Slab One"/>
                <a:cs typeface="Alfa Slab One"/>
                <a:sym typeface="Alfa Slab One"/>
              </a:rPr>
              <a:t>Entender el contexto </a:t>
            </a:r>
            <a:endParaRPr sz="3000" i="0" u="none" strike="noStrike" cap="none">
              <a:solidFill>
                <a:srgbClr val="FF5722"/>
              </a:solidFill>
              <a:latin typeface="Alfa Slab One"/>
              <a:ea typeface="Alfa Slab One"/>
              <a:cs typeface="Alfa Slab One"/>
              <a:sym typeface="Alfa Slab One"/>
            </a:endParaRPr>
          </a:p>
        </p:txBody>
      </p:sp>
      <p:sp>
        <p:nvSpPr>
          <p:cNvPr id="276" name="Google Shape;276;p57"/>
          <p:cNvSpPr txBox="1"/>
          <p:nvPr/>
        </p:nvSpPr>
        <p:spPr>
          <a:xfrm>
            <a:off x="311750" y="1304750"/>
            <a:ext cx="8717400" cy="34161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chemeClr val="lt1"/>
                </a:highlight>
                <a:latin typeface="Proxima Nova"/>
                <a:ea typeface="Proxima Nova"/>
                <a:cs typeface="Proxima Nova"/>
                <a:sym typeface="Proxima Nova"/>
              </a:rPr>
              <a:t>Tengo claro cuantos clusters quiero distinguir?</a:t>
            </a:r>
            <a:br>
              <a:rPr lang="en-US" sz="1800">
                <a:solidFill>
                  <a:srgbClr val="808080"/>
                </a:solidFill>
                <a:highlight>
                  <a:schemeClr val="lt1"/>
                </a:highlight>
                <a:latin typeface="Proxima Nova"/>
                <a:ea typeface="Proxima Nova"/>
                <a:cs typeface="Proxima Nova"/>
                <a:sym typeface="Proxima Nova"/>
              </a:rPr>
            </a:br>
            <a:endParaRPr sz="1800">
              <a:solidFill>
                <a:srgbClr val="808080"/>
              </a:solidFill>
              <a:highlight>
                <a:schemeClr val="lt1"/>
              </a:highlight>
              <a:latin typeface="Proxima Nova"/>
              <a:ea typeface="Proxima Nova"/>
              <a:cs typeface="Proxima Nova"/>
              <a:sym typeface="Proxima Nova"/>
            </a:endParaRPr>
          </a:p>
          <a:p>
            <a:pPr marL="457200" marR="0" lvl="0"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Tengo información? Hice varios experimentos? tengo varias databases de días diferentes y locales diferentes?</a:t>
            </a:r>
            <a:endParaRPr sz="1800">
              <a:solidFill>
                <a:srgbClr val="808080"/>
              </a:solidFill>
              <a:highlight>
                <a:srgbClr val="FFFFFF"/>
              </a:highlight>
              <a:latin typeface="Proxima Nova"/>
              <a:ea typeface="Proxima Nova"/>
              <a:cs typeface="Proxima Nova"/>
              <a:sym typeface="Proxima Nova"/>
            </a:endParaRPr>
          </a:p>
          <a:p>
            <a:pPr marL="457200" marR="0" lvl="0" indent="0" algn="l" rtl="0">
              <a:lnSpc>
                <a:spcPct val="115000"/>
              </a:lnSpc>
              <a:spcBef>
                <a:spcPts val="0"/>
              </a:spcBef>
              <a:spcAft>
                <a:spcPts val="0"/>
              </a:spcAft>
              <a:buNone/>
            </a:pPr>
            <a:endParaRPr sz="1800">
              <a:solidFill>
                <a:srgbClr val="808080"/>
              </a:solidFill>
              <a:highlight>
                <a:srgbClr val="FFFFFF"/>
              </a:highlight>
              <a:latin typeface="Proxima Nova"/>
              <a:ea typeface="Proxima Nova"/>
              <a:cs typeface="Proxima Nova"/>
              <a:sym typeface="Proxima Nova"/>
            </a:endParaRPr>
          </a:p>
          <a:p>
            <a:pPr marL="457200" marR="0" lvl="0"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Interacción con el experto de dominio!</a:t>
            </a:r>
            <a:endParaRPr sz="1800">
              <a:solidFill>
                <a:srgbClr val="808080"/>
              </a:solidFill>
              <a:highlight>
                <a:srgbClr val="FFFFFF"/>
              </a:highlight>
              <a:latin typeface="Proxima Nova"/>
              <a:ea typeface="Proxima Nova"/>
              <a:cs typeface="Proxima Nova"/>
              <a:sym typeface="Proxima Nova"/>
            </a:endParaRPr>
          </a:p>
          <a:p>
            <a:pPr marL="457200" marR="0" lvl="0" indent="0" algn="l" rtl="0">
              <a:lnSpc>
                <a:spcPct val="115000"/>
              </a:lnSpc>
              <a:spcBef>
                <a:spcPts val="0"/>
              </a:spcBef>
              <a:spcAft>
                <a:spcPts val="0"/>
              </a:spcAft>
              <a:buNone/>
            </a:pPr>
            <a:endParaRPr sz="1800">
              <a:solidFill>
                <a:srgbClr val="808080"/>
              </a:solidFill>
              <a:highlight>
                <a:srgbClr val="FFFFFF"/>
              </a:highlight>
              <a:latin typeface="Proxima Nova"/>
              <a:ea typeface="Proxima Nova"/>
              <a:cs typeface="Proxima Nova"/>
              <a:sym typeface="Proxima Nova"/>
            </a:endParaRPr>
          </a:p>
          <a:p>
            <a:pPr marL="457200" marR="0" lvl="0"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Clustering exploratorio, debo estudiar los distintos agrupamientos para distintos números de clusters.</a:t>
            </a:r>
            <a:endParaRPr sz="1800">
              <a:solidFill>
                <a:srgbClr val="808080"/>
              </a:solidFill>
              <a:highlight>
                <a:srgbClr val="FFFFFF"/>
              </a:highlight>
              <a:latin typeface="Proxima Nova"/>
              <a:ea typeface="Proxima Nova"/>
              <a:cs typeface="Proxima Nova"/>
              <a:sym typeface="Proxima Nova"/>
            </a:endParaRPr>
          </a:p>
          <a:p>
            <a:pPr marL="457200" marR="0" lvl="0" indent="0" algn="l" rtl="0">
              <a:lnSpc>
                <a:spcPct val="115000"/>
              </a:lnSpc>
              <a:spcBef>
                <a:spcPts val="0"/>
              </a:spcBef>
              <a:spcAft>
                <a:spcPts val="0"/>
              </a:spcAft>
              <a:buNone/>
            </a:pPr>
            <a:endParaRPr sz="1800">
              <a:solidFill>
                <a:srgbClr val="808080"/>
              </a:solidFill>
              <a:highlight>
                <a:srgbClr val="FFFFFF"/>
              </a:highlight>
              <a:latin typeface="Proxima Nova"/>
              <a:ea typeface="Proxima Nova"/>
              <a:cs typeface="Proxima Nova"/>
              <a:sym typeface="Proxima Nova"/>
            </a:endParaRPr>
          </a:p>
          <a:p>
            <a:pPr marL="457200" lvl="0"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Considerar distintas técnicas para encontrar el mejor modelo de agrupamiento.</a:t>
            </a:r>
            <a:endParaRPr sz="1800">
              <a:solidFill>
                <a:srgbClr val="808080"/>
              </a:solidFill>
              <a:highlight>
                <a:srgbClr val="FFFFFF"/>
              </a:highlight>
              <a:latin typeface="Proxima Nova"/>
              <a:ea typeface="Proxima Nova"/>
              <a:cs typeface="Proxima Nova"/>
              <a:sym typeface="Proxima Nova"/>
            </a:endParaRPr>
          </a:p>
          <a:p>
            <a:pPr marL="190500" marR="190500" lvl="0" indent="0" algn="l" rtl="0">
              <a:spcBef>
                <a:spcPts val="1100"/>
              </a:spcBef>
              <a:spcAft>
                <a:spcPts val="0"/>
              </a:spcAft>
              <a:buNone/>
            </a:pPr>
            <a:endParaRPr sz="1650" b="1">
              <a:solidFill>
                <a:schemeClr val="dk1"/>
              </a:solidFill>
              <a:highlight>
                <a:srgbClr val="FFFFFF"/>
              </a:highlight>
            </a:endParaRPr>
          </a:p>
          <a:p>
            <a:pPr marL="45720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58"/>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190500" lvl="0" indent="0" algn="l" rtl="0">
              <a:spcBef>
                <a:spcPts val="1100"/>
              </a:spcBef>
              <a:spcAft>
                <a:spcPts val="0"/>
              </a:spcAft>
              <a:buNone/>
            </a:pPr>
            <a:r>
              <a:rPr lang="en-US" sz="3000">
                <a:solidFill>
                  <a:srgbClr val="FF5722"/>
                </a:solidFill>
                <a:highlight>
                  <a:schemeClr val="lt1"/>
                </a:highlight>
                <a:latin typeface="Alfa Slab One"/>
                <a:ea typeface="Alfa Slab One"/>
                <a:cs typeface="Alfa Slab One"/>
                <a:sym typeface="Alfa Slab One"/>
              </a:rPr>
              <a:t>¿Busco una estructura jerárquica o plana?</a:t>
            </a:r>
            <a:endParaRPr sz="3000" i="0" u="none" strike="noStrike" cap="none">
              <a:solidFill>
                <a:srgbClr val="FF5722"/>
              </a:solidFill>
              <a:latin typeface="Alfa Slab One"/>
              <a:ea typeface="Alfa Slab One"/>
              <a:cs typeface="Alfa Slab One"/>
              <a:sym typeface="Alfa Slab One"/>
            </a:endParaRPr>
          </a:p>
        </p:txBody>
      </p:sp>
      <p:sp>
        <p:nvSpPr>
          <p:cNvPr id="282" name="Google Shape;282;p58"/>
          <p:cNvSpPr txBox="1"/>
          <p:nvPr/>
        </p:nvSpPr>
        <p:spPr>
          <a:xfrm>
            <a:off x="312010" y="1727410"/>
            <a:ext cx="8520000" cy="3416100"/>
          </a:xfrm>
          <a:prstGeom prst="rect">
            <a:avLst/>
          </a:prstGeom>
          <a:noFill/>
          <a:ln>
            <a:noFill/>
          </a:ln>
        </p:spPr>
        <p:txBody>
          <a:bodyPr spcFirstLastPara="1" wrap="square" lIns="91425" tIns="91425" rIns="91425" bIns="91425" anchor="t" anchorCtr="0">
            <a:noAutofit/>
          </a:bodyPr>
          <a:lstStyle/>
          <a:p>
            <a:pPr marL="457200" marR="190500" lvl="0" indent="0" algn="l" rtl="0">
              <a:spcBef>
                <a:spcPts val="1100"/>
              </a:spcBef>
              <a:spcAft>
                <a:spcPts val="0"/>
              </a:spcAft>
              <a:buNone/>
            </a:pPr>
            <a:endParaRPr sz="1800" b="1">
              <a:solidFill>
                <a:srgbClr val="808080"/>
              </a:solidFill>
              <a:highlight>
                <a:srgbClr val="FFFFFF"/>
              </a:highlight>
              <a:latin typeface="Proxima Nova"/>
              <a:ea typeface="Proxima Nova"/>
              <a:cs typeface="Proxima Nova"/>
              <a:sym typeface="Proxima Nova"/>
            </a:endParaRPr>
          </a:p>
          <a:p>
            <a:pPr marL="457200" lvl="0"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Si mis clusters están anidados, tengo una estructura muy fuerte que explica los datos</a:t>
            </a:r>
            <a:endParaRPr sz="1800">
              <a:solidFill>
                <a:srgbClr val="808080"/>
              </a:solidFill>
              <a:highlight>
                <a:srgbClr val="FFFFFF"/>
              </a:highlight>
              <a:latin typeface="Proxima Nova"/>
              <a:ea typeface="Proxima Nova"/>
              <a:cs typeface="Proxima Nova"/>
              <a:sym typeface="Proxima Nova"/>
            </a:endParaRPr>
          </a:p>
          <a:p>
            <a:pPr marL="457200" lvl="0" indent="0" algn="l" rtl="0">
              <a:lnSpc>
                <a:spcPct val="115000"/>
              </a:lnSpc>
              <a:spcBef>
                <a:spcPts val="0"/>
              </a:spcBef>
              <a:spcAft>
                <a:spcPts val="0"/>
              </a:spcAft>
              <a:buNone/>
            </a:pPr>
            <a:endParaRPr sz="1800">
              <a:solidFill>
                <a:srgbClr val="808080"/>
              </a:solidFill>
              <a:highlight>
                <a:srgbClr val="FFFFFF"/>
              </a:highlight>
              <a:latin typeface="Proxima Nova"/>
              <a:ea typeface="Proxima Nova"/>
              <a:cs typeface="Proxima Nova"/>
              <a:sym typeface="Proxima Nova"/>
            </a:endParaRPr>
          </a:p>
          <a:p>
            <a:pPr marL="457200" lvl="0"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Si mis clusters son estructuras cercanas, las une sin remedio</a:t>
            </a:r>
            <a:endParaRPr sz="1800">
              <a:solidFill>
                <a:srgbClr val="808080"/>
              </a:solidFill>
              <a:highlight>
                <a:srgbClr val="FFFFFF"/>
              </a:highlight>
              <a:latin typeface="Proxima Nova"/>
              <a:ea typeface="Proxima Nova"/>
              <a:cs typeface="Proxima Nova"/>
              <a:sym typeface="Proxima Nova"/>
            </a:endParaRPr>
          </a:p>
          <a:p>
            <a:pPr marL="190500" marR="190500" lvl="0" indent="0" algn="l" rtl="0">
              <a:spcBef>
                <a:spcPts val="1100"/>
              </a:spcBef>
              <a:spcAft>
                <a:spcPts val="0"/>
              </a:spcAft>
              <a:buNone/>
            </a:pPr>
            <a:endParaRPr sz="1650" b="1">
              <a:solidFill>
                <a:schemeClr val="dk1"/>
              </a:solidFill>
              <a:highlight>
                <a:srgbClr val="FFFFFF"/>
              </a:highlight>
            </a:endParaRPr>
          </a:p>
          <a:p>
            <a:pPr marL="45720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59"/>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a:solidFill>
                  <a:srgbClr val="FF5722"/>
                </a:solidFill>
                <a:latin typeface="Alfa Slab One"/>
                <a:ea typeface="Alfa Slab One"/>
                <a:cs typeface="Alfa Slab One"/>
                <a:sym typeface="Alfa Slab One"/>
              </a:rPr>
              <a:t>Estructura plana: </a:t>
            </a:r>
            <a:r>
              <a:rPr lang="en-US" sz="3000" b="0" i="0" u="none" strike="noStrike" cap="none">
                <a:solidFill>
                  <a:srgbClr val="FF5722"/>
                </a:solidFill>
                <a:latin typeface="Alfa Slab One"/>
                <a:ea typeface="Alfa Slab One"/>
                <a:cs typeface="Alfa Slab One"/>
                <a:sym typeface="Alfa Slab One"/>
              </a:rPr>
              <a:t>K-means por ejempl</a:t>
            </a:r>
            <a:r>
              <a:rPr lang="en-US" sz="3000">
                <a:solidFill>
                  <a:srgbClr val="FF5722"/>
                </a:solidFill>
                <a:latin typeface="Alfa Slab One"/>
                <a:ea typeface="Alfa Slab One"/>
                <a:cs typeface="Alfa Slab One"/>
                <a:sym typeface="Alfa Slab One"/>
              </a:rPr>
              <a:t>o</a:t>
            </a:r>
            <a:endParaRPr sz="3000" b="0" i="0" u="none" strike="noStrike" cap="none">
              <a:solidFill>
                <a:srgbClr val="000000"/>
              </a:solidFill>
              <a:latin typeface="Arial"/>
              <a:ea typeface="Arial"/>
              <a:cs typeface="Arial"/>
              <a:sym typeface="Arial"/>
            </a:endParaRPr>
          </a:p>
        </p:txBody>
      </p:sp>
      <p:pic>
        <p:nvPicPr>
          <p:cNvPr id="288" name="Google Shape;288;p59"/>
          <p:cNvPicPr preferRelativeResize="0"/>
          <p:nvPr/>
        </p:nvPicPr>
        <p:blipFill>
          <a:blip r:embed="rId3">
            <a:alphaModFix/>
          </a:blip>
          <a:stretch>
            <a:fillRect/>
          </a:stretch>
        </p:blipFill>
        <p:spPr>
          <a:xfrm>
            <a:off x="1577200" y="881075"/>
            <a:ext cx="7400126" cy="4557150"/>
          </a:xfrm>
          <a:prstGeom prst="rect">
            <a:avLst/>
          </a:prstGeom>
          <a:noFill/>
          <a:ln>
            <a:noFill/>
          </a:ln>
        </p:spPr>
      </p:pic>
      <p:sp>
        <p:nvSpPr>
          <p:cNvPr id="289" name="Google Shape;289;p59"/>
          <p:cNvSpPr txBox="1"/>
          <p:nvPr/>
        </p:nvSpPr>
        <p:spPr>
          <a:xfrm>
            <a:off x="312000" y="840357"/>
            <a:ext cx="8520000" cy="931200"/>
          </a:xfrm>
          <a:prstGeom prst="rect">
            <a:avLst/>
          </a:prstGeom>
          <a:noFill/>
          <a:ln>
            <a:noFill/>
          </a:ln>
        </p:spPr>
        <p:txBody>
          <a:bodyPr spcFirstLastPara="1" wrap="square" lIns="91425" tIns="91425" rIns="91425" bIns="91425" anchor="t" anchorCtr="0">
            <a:noAutofit/>
          </a:bodyPr>
          <a:lstStyle/>
          <a:p>
            <a:pPr marL="457200" lvl="0" indent="-342900" algn="l" rtl="0">
              <a:spcBef>
                <a:spcPts val="2200"/>
              </a:spcBef>
              <a:spcAft>
                <a:spcPts val="0"/>
              </a:spcAft>
              <a:buClr>
                <a:srgbClr val="666666"/>
              </a:buClr>
              <a:buSzPts val="1800"/>
              <a:buFont typeface="Proxima Nova"/>
              <a:buChar char="-"/>
            </a:pPr>
            <a:r>
              <a:rPr lang="en-US" sz="1800">
                <a:solidFill>
                  <a:schemeClr val="dk1"/>
                </a:solidFill>
                <a:highlight>
                  <a:srgbClr val="FFFFFF"/>
                </a:highlight>
                <a:latin typeface="Proxima Nova"/>
                <a:ea typeface="Proxima Nova"/>
                <a:cs typeface="Proxima Nova"/>
                <a:sym typeface="Proxima Nova"/>
              </a:rPr>
              <a:t>Usa distancia, sin considerar densidades ni distribuciones de probabilidad.</a:t>
            </a:r>
            <a:endParaRPr sz="1800">
              <a:solidFill>
                <a:schemeClr val="dk1"/>
              </a:solidFill>
              <a:highlight>
                <a:srgbClr val="FFFFFF"/>
              </a:highlight>
              <a:latin typeface="Proxima Nova"/>
              <a:ea typeface="Proxima Nova"/>
              <a:cs typeface="Proxima Nova"/>
              <a:sym typeface="Proxima Nova"/>
            </a:endParaRPr>
          </a:p>
          <a:p>
            <a:pPr marL="457200" marR="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42"/>
          <p:cNvSpPr txBox="1"/>
          <p:nvPr/>
        </p:nvSpPr>
        <p:spPr>
          <a:xfrm>
            <a:off x="311750" y="1533350"/>
            <a:ext cx="8782500" cy="2464800"/>
          </a:xfrm>
          <a:prstGeom prst="rect">
            <a:avLst/>
          </a:prstGeom>
          <a:noFill/>
          <a:ln>
            <a:noFill/>
          </a:ln>
        </p:spPr>
        <p:txBody>
          <a:bodyPr spcFirstLastPara="1" wrap="square" lIns="91425" tIns="91425" rIns="91425" bIns="91425" anchor="t" anchorCtr="0">
            <a:noAutofit/>
          </a:bodyPr>
          <a:lstStyle/>
          <a:p>
            <a:pPr marL="457200" marR="0" lvl="0" indent="-342719" algn="l" rtl="0">
              <a:lnSpc>
                <a:spcPct val="115000"/>
              </a:lnSpc>
              <a:spcBef>
                <a:spcPts val="0"/>
              </a:spcBef>
              <a:spcAft>
                <a:spcPts val="0"/>
              </a:spcAft>
              <a:buClr>
                <a:srgbClr val="FFFFFF"/>
              </a:buClr>
              <a:buSzPts val="1800"/>
              <a:buFont typeface="Noto Sans Symbols"/>
              <a:buAutoNum type="arabicPeriod"/>
            </a:pPr>
            <a:r>
              <a:rPr lang="en-US" sz="1800" u="sng">
                <a:solidFill>
                  <a:srgbClr val="FFFFFF"/>
                </a:solidFill>
                <a:latin typeface="Proxima Nova"/>
                <a:ea typeface="Proxima Nova"/>
                <a:cs typeface="Proxima Nova"/>
                <a:sym typeface="Proxima Nova"/>
              </a:rPr>
              <a:t>Intuición</a:t>
            </a:r>
            <a:r>
              <a:rPr lang="en-US" sz="1800">
                <a:solidFill>
                  <a:srgbClr val="FFFFFF"/>
                </a:solidFill>
                <a:latin typeface="Proxima Nova"/>
                <a:ea typeface="Proxima Nova"/>
                <a:cs typeface="Proxima Nova"/>
                <a:sym typeface="Proxima Nova"/>
              </a:rPr>
              <a:t> general de clustering</a:t>
            </a:r>
            <a:endParaRPr sz="1800">
              <a:solidFill>
                <a:srgbClr val="FFFFFF"/>
              </a:solidFill>
              <a:latin typeface="Proxima Nova"/>
              <a:ea typeface="Proxima Nova"/>
              <a:cs typeface="Proxima Nova"/>
              <a:sym typeface="Proxima Nova"/>
            </a:endParaRPr>
          </a:p>
          <a:p>
            <a:pPr marL="457200" marR="0" lvl="0" indent="-342719" algn="l" rtl="0">
              <a:lnSpc>
                <a:spcPct val="115000"/>
              </a:lnSpc>
              <a:spcBef>
                <a:spcPts val="0"/>
              </a:spcBef>
              <a:spcAft>
                <a:spcPts val="0"/>
              </a:spcAft>
              <a:buClr>
                <a:srgbClr val="FFFFFF"/>
              </a:buClr>
              <a:buSzPts val="1800"/>
              <a:buFont typeface="Proxima Nova"/>
              <a:buAutoNum type="arabicPeriod"/>
            </a:pPr>
            <a:r>
              <a:rPr lang="en-US" sz="1800">
                <a:solidFill>
                  <a:srgbClr val="FFFFFF"/>
                </a:solidFill>
                <a:latin typeface="Proxima Nova"/>
                <a:ea typeface="Proxima Nova"/>
                <a:cs typeface="Proxima Nova"/>
                <a:sym typeface="Proxima Nova"/>
              </a:rPr>
              <a:t>Conocimiento de los </a:t>
            </a:r>
            <a:r>
              <a:rPr lang="en-US" sz="1800" u="sng">
                <a:solidFill>
                  <a:srgbClr val="FFFFFF"/>
                </a:solidFill>
                <a:latin typeface="Proxima Nova"/>
                <a:ea typeface="Proxima Nova"/>
                <a:cs typeface="Proxima Nova"/>
                <a:sym typeface="Proxima Nova"/>
              </a:rPr>
              <a:t>Datos</a:t>
            </a:r>
            <a:r>
              <a:rPr lang="en-US" sz="1800">
                <a:solidFill>
                  <a:srgbClr val="FFFFFF"/>
                </a:solidFill>
                <a:latin typeface="Proxima Nova"/>
                <a:ea typeface="Proxima Nova"/>
                <a:cs typeface="Proxima Nova"/>
                <a:sym typeface="Proxima Nova"/>
              </a:rPr>
              <a:t> e Información Relevante al problema</a:t>
            </a:r>
            <a:endParaRPr sz="1800">
              <a:solidFill>
                <a:srgbClr val="FFFFFF"/>
              </a:solidFill>
              <a:latin typeface="Proxima Nova"/>
              <a:ea typeface="Proxima Nova"/>
              <a:cs typeface="Proxima Nova"/>
              <a:sym typeface="Proxima Nova"/>
            </a:endParaRPr>
          </a:p>
          <a:p>
            <a:pPr marL="457200" marR="0" lvl="0" indent="-342719" algn="l" rtl="0">
              <a:lnSpc>
                <a:spcPct val="115000"/>
              </a:lnSpc>
              <a:spcBef>
                <a:spcPts val="0"/>
              </a:spcBef>
              <a:spcAft>
                <a:spcPts val="0"/>
              </a:spcAft>
              <a:buClr>
                <a:srgbClr val="FFFFFF"/>
              </a:buClr>
              <a:buSzPts val="1800"/>
              <a:buFont typeface="Proxima Nova"/>
              <a:buAutoNum type="arabicPeriod"/>
            </a:pPr>
            <a:r>
              <a:rPr lang="en-US" sz="1800">
                <a:solidFill>
                  <a:srgbClr val="FFFFFF"/>
                </a:solidFill>
                <a:latin typeface="Proxima Nova"/>
                <a:ea typeface="Proxima Nova"/>
                <a:cs typeface="Proxima Nova"/>
                <a:sym typeface="Proxima Nova"/>
              </a:rPr>
              <a:t>Importancia del </a:t>
            </a:r>
            <a:r>
              <a:rPr lang="en-US" sz="1800" u="sng">
                <a:solidFill>
                  <a:srgbClr val="FFFFFF"/>
                </a:solidFill>
                <a:latin typeface="Proxima Nova"/>
                <a:ea typeface="Proxima Nova"/>
                <a:cs typeface="Proxima Nova"/>
                <a:sym typeface="Proxima Nova"/>
              </a:rPr>
              <a:t>conocimiento de dominio</a:t>
            </a:r>
            <a:endParaRPr sz="1800" u="sng">
              <a:solidFill>
                <a:srgbClr val="FFFFFF"/>
              </a:solidFill>
              <a:latin typeface="Proxima Nova"/>
              <a:ea typeface="Proxima Nova"/>
              <a:cs typeface="Proxima Nova"/>
              <a:sym typeface="Proxima Nova"/>
            </a:endParaRPr>
          </a:p>
          <a:p>
            <a:pPr marL="457200" marR="0" lvl="0" indent="-342719" algn="l" rtl="0">
              <a:lnSpc>
                <a:spcPct val="115000"/>
              </a:lnSpc>
              <a:spcBef>
                <a:spcPts val="0"/>
              </a:spcBef>
              <a:spcAft>
                <a:spcPts val="0"/>
              </a:spcAft>
              <a:buClr>
                <a:srgbClr val="FFFFFF"/>
              </a:buClr>
              <a:buSzPts val="1800"/>
              <a:buFont typeface="Noto Sans Symbols"/>
              <a:buAutoNum type="arabicPeriod"/>
            </a:pPr>
            <a:r>
              <a:rPr lang="en-US" sz="1800" u="sng">
                <a:solidFill>
                  <a:srgbClr val="FFFFFF"/>
                </a:solidFill>
                <a:latin typeface="Proxima Nova"/>
                <a:ea typeface="Proxima Nova"/>
                <a:cs typeface="Proxima Nova"/>
                <a:sym typeface="Proxima Nova"/>
              </a:rPr>
              <a:t>Similaridad y/o Distancia</a:t>
            </a:r>
            <a:r>
              <a:rPr lang="en-US" sz="1800">
                <a:solidFill>
                  <a:srgbClr val="FFFFFF"/>
                </a:solidFill>
                <a:latin typeface="Proxima Nova"/>
                <a:ea typeface="Proxima Nova"/>
                <a:cs typeface="Proxima Nova"/>
                <a:sym typeface="Proxima Nova"/>
              </a:rPr>
              <a:t> entre datos</a:t>
            </a:r>
            <a:endParaRPr sz="1800" b="0" i="0" u="none" strike="noStrike" cap="none">
              <a:solidFill>
                <a:srgbClr val="000000"/>
              </a:solidFill>
              <a:latin typeface="Arial"/>
              <a:ea typeface="Arial"/>
              <a:cs typeface="Arial"/>
              <a:sym typeface="Arial"/>
            </a:endParaRPr>
          </a:p>
          <a:p>
            <a:pPr marL="457200" marR="0" lvl="0" indent="-342719" algn="l" rtl="0">
              <a:lnSpc>
                <a:spcPct val="115000"/>
              </a:lnSpc>
              <a:spcBef>
                <a:spcPts val="0"/>
              </a:spcBef>
              <a:spcAft>
                <a:spcPts val="0"/>
              </a:spcAft>
              <a:buClr>
                <a:srgbClr val="FFFFFF"/>
              </a:buClr>
              <a:buSzPts val="1800"/>
              <a:buFont typeface="Noto Sans Symbols"/>
              <a:buAutoNum type="arabicPeriod"/>
            </a:pPr>
            <a:r>
              <a:rPr lang="en-US" sz="1800" u="sng">
                <a:solidFill>
                  <a:srgbClr val="FFFFFF"/>
                </a:solidFill>
                <a:latin typeface="Proxima Nova"/>
                <a:ea typeface="Proxima Nova"/>
                <a:cs typeface="Proxima Nova"/>
                <a:sym typeface="Proxima Nova"/>
              </a:rPr>
              <a:t>Algoritmos</a:t>
            </a:r>
            <a:r>
              <a:rPr lang="en-US" sz="1800">
                <a:solidFill>
                  <a:srgbClr val="FFFFFF"/>
                </a:solidFill>
                <a:latin typeface="Proxima Nova"/>
                <a:ea typeface="Proxima Nova"/>
                <a:cs typeface="Proxima Nova"/>
                <a:sym typeface="Proxima Nova"/>
              </a:rPr>
              <a:t> de agrupamiento</a:t>
            </a:r>
            <a:endParaRPr sz="1800" b="0" i="0" u="none" strike="noStrike" cap="none">
              <a:solidFill>
                <a:srgbClr val="000000"/>
              </a:solidFill>
              <a:latin typeface="Arial"/>
              <a:ea typeface="Arial"/>
              <a:cs typeface="Arial"/>
              <a:sym typeface="Arial"/>
            </a:endParaRPr>
          </a:p>
          <a:p>
            <a:pPr marL="457200" marR="0" lvl="0" indent="-342719" algn="l" rtl="0">
              <a:lnSpc>
                <a:spcPct val="115000"/>
              </a:lnSpc>
              <a:spcBef>
                <a:spcPts val="0"/>
              </a:spcBef>
              <a:spcAft>
                <a:spcPts val="0"/>
              </a:spcAft>
              <a:buClr>
                <a:srgbClr val="FFFFFF"/>
              </a:buClr>
              <a:buSzPts val="1800"/>
              <a:buFont typeface="Noto Sans Symbols"/>
              <a:buAutoNum type="arabicPeriod"/>
            </a:pPr>
            <a:r>
              <a:rPr lang="en-US" sz="1800" u="sng">
                <a:solidFill>
                  <a:srgbClr val="FFFFFF"/>
                </a:solidFill>
                <a:latin typeface="Proxima Nova"/>
                <a:ea typeface="Proxima Nova"/>
                <a:cs typeface="Proxima Nova"/>
                <a:sym typeface="Proxima Nova"/>
              </a:rPr>
              <a:t>Evaluación</a:t>
            </a:r>
            <a:r>
              <a:rPr lang="en-US" sz="1800">
                <a:solidFill>
                  <a:srgbClr val="FFFFFF"/>
                </a:solidFill>
                <a:latin typeface="Proxima Nova"/>
                <a:ea typeface="Proxima Nova"/>
                <a:cs typeface="Proxima Nova"/>
                <a:sym typeface="Proxima Nova"/>
              </a:rPr>
              <a:t> de resultados: </a:t>
            </a:r>
            <a:r>
              <a:rPr lang="en-US" sz="1800">
                <a:solidFill>
                  <a:schemeClr val="lt1"/>
                </a:solidFill>
                <a:latin typeface="Proxima Nova"/>
                <a:ea typeface="Proxima Nova"/>
                <a:cs typeface="Proxima Nova"/>
                <a:sym typeface="Proxima Nova"/>
              </a:rPr>
              <a:t>Visualización, Medidas y relevancia: utilidad o impacto</a:t>
            </a:r>
            <a:endParaRPr sz="1800">
              <a:solidFill>
                <a:srgbClr val="FFFFFF"/>
              </a:solidFill>
              <a:latin typeface="Proxima Nova"/>
              <a:ea typeface="Proxima Nova"/>
              <a:cs typeface="Proxima Nova"/>
              <a:sym typeface="Proxima Nova"/>
            </a:endParaRPr>
          </a:p>
        </p:txBody>
      </p:sp>
      <p:sp>
        <p:nvSpPr>
          <p:cNvPr id="176" name="Google Shape;176;p42"/>
          <p:cNvSpPr txBox="1"/>
          <p:nvPr/>
        </p:nvSpPr>
        <p:spPr>
          <a:xfrm>
            <a:off x="490320" y="297840"/>
            <a:ext cx="4827300" cy="777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4800">
                <a:solidFill>
                  <a:srgbClr val="FFFFFF"/>
                </a:solidFill>
                <a:latin typeface="Alfa Slab One"/>
                <a:ea typeface="Alfa Slab One"/>
                <a:cs typeface="Alfa Slab One"/>
                <a:sym typeface="Alfa Slab One"/>
              </a:rPr>
              <a:t>Mapa-Rece</a:t>
            </a:r>
            <a:r>
              <a:rPr lang="en-US" sz="4800" b="0" i="0" u="none" strike="noStrike" cap="none">
                <a:solidFill>
                  <a:srgbClr val="FFFFFF"/>
                </a:solidFill>
                <a:latin typeface="Alfa Slab One"/>
                <a:ea typeface="Alfa Slab One"/>
                <a:cs typeface="Alfa Slab One"/>
                <a:sym typeface="Alfa Slab One"/>
              </a:rPr>
              <a:t>ta</a:t>
            </a:r>
            <a:endParaRPr sz="48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60"/>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b="0" strike="noStrike">
                <a:solidFill>
                  <a:srgbClr val="FF5722"/>
                </a:solidFill>
                <a:latin typeface="Alfa Slab One"/>
                <a:ea typeface="Alfa Slab One"/>
                <a:cs typeface="Alfa Slab One"/>
                <a:sym typeface="Alfa Slab One"/>
              </a:rPr>
              <a:t>Clustering jerárquico</a:t>
            </a:r>
            <a:endParaRPr sz="3000" b="0" strike="noStrike">
              <a:solidFill>
                <a:srgbClr val="000000"/>
              </a:solidFill>
              <a:latin typeface="Arial"/>
              <a:ea typeface="Arial"/>
              <a:cs typeface="Arial"/>
              <a:sym typeface="Arial"/>
            </a:endParaRPr>
          </a:p>
        </p:txBody>
      </p:sp>
      <p:sp>
        <p:nvSpPr>
          <p:cNvPr id="295" name="Google Shape;295;p60"/>
          <p:cNvSpPr txBox="1"/>
          <p:nvPr/>
        </p:nvSpPr>
        <p:spPr>
          <a:xfrm>
            <a:off x="311760" y="1152360"/>
            <a:ext cx="8520000" cy="3416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599"/>
              </a:spcBef>
              <a:spcAft>
                <a:spcPts val="0"/>
              </a:spcAft>
              <a:buNone/>
            </a:pPr>
            <a:r>
              <a:rPr lang="en-US" sz="1800" b="0" strike="noStrike">
                <a:solidFill>
                  <a:srgbClr val="666666"/>
                </a:solidFill>
                <a:latin typeface="Proxima Nova"/>
                <a:ea typeface="Proxima Nova"/>
                <a:cs typeface="Proxima Nova"/>
                <a:sym typeface="Proxima Nova"/>
              </a:rPr>
              <a:t>Algoritmos jerárquicos que generan una </a:t>
            </a:r>
            <a:endParaRPr sz="1800" b="0" strike="noStrike">
              <a:solidFill>
                <a:srgbClr val="000000"/>
              </a:solidFill>
              <a:latin typeface="Arial"/>
              <a:ea typeface="Arial"/>
              <a:cs typeface="Arial"/>
              <a:sym typeface="Arial"/>
            </a:endParaRPr>
          </a:p>
          <a:p>
            <a:pPr marL="0" marR="0" lvl="0" indent="0" algn="l" rtl="0">
              <a:lnSpc>
                <a:spcPct val="115000"/>
              </a:lnSpc>
              <a:spcBef>
                <a:spcPts val="1599"/>
              </a:spcBef>
              <a:spcAft>
                <a:spcPts val="0"/>
              </a:spcAft>
              <a:buNone/>
            </a:pPr>
            <a:r>
              <a:rPr lang="en-US" sz="1800" b="0" strike="noStrike">
                <a:solidFill>
                  <a:srgbClr val="666666"/>
                </a:solidFill>
                <a:latin typeface="Proxima Nova"/>
                <a:ea typeface="Proxima Nova"/>
                <a:cs typeface="Proxima Nova"/>
                <a:sym typeface="Proxima Nova"/>
              </a:rPr>
              <a:t>taxonomía jerárquica de clusters (dendrograma)</a:t>
            </a:r>
            <a:endParaRPr sz="1800" b="0" strike="noStrike">
              <a:solidFill>
                <a:srgbClr val="000000"/>
              </a:solidFill>
              <a:latin typeface="Arial"/>
              <a:ea typeface="Arial"/>
              <a:cs typeface="Arial"/>
              <a:sym typeface="Arial"/>
            </a:endParaRPr>
          </a:p>
          <a:p>
            <a:pPr marL="457200" marR="0" lvl="0" indent="-342719" algn="l" rtl="0">
              <a:lnSpc>
                <a:spcPct val="115000"/>
              </a:lnSpc>
              <a:spcBef>
                <a:spcPts val="1599"/>
              </a:spcBef>
              <a:spcAft>
                <a:spcPts val="0"/>
              </a:spcAft>
              <a:buClr>
                <a:srgbClr val="666666"/>
              </a:buClr>
              <a:buSzPts val="1800"/>
              <a:buFont typeface="Proxima Nova"/>
              <a:buChar char="-"/>
            </a:pPr>
            <a:r>
              <a:rPr lang="en-US" sz="1800" b="0" strike="noStrike">
                <a:solidFill>
                  <a:srgbClr val="666666"/>
                </a:solidFill>
                <a:latin typeface="Proxima Nova"/>
                <a:ea typeface="Proxima Nova"/>
                <a:cs typeface="Proxima Nova"/>
                <a:sym typeface="Proxima Nova"/>
              </a:rPr>
              <a:t>Interpretación más rica</a:t>
            </a:r>
            <a:endParaRPr sz="1800" b="0" strike="noStrike">
              <a:solidFill>
                <a:srgbClr val="000000"/>
              </a:solidFill>
              <a:latin typeface="Arial"/>
              <a:ea typeface="Arial"/>
              <a:cs typeface="Arial"/>
              <a:sym typeface="Arial"/>
            </a:endParaRPr>
          </a:p>
          <a:p>
            <a:pPr marL="457200" marR="0" lvl="0" indent="-342719" algn="l" rtl="0">
              <a:lnSpc>
                <a:spcPct val="115000"/>
              </a:lnSpc>
              <a:spcBef>
                <a:spcPts val="0"/>
              </a:spcBef>
              <a:spcAft>
                <a:spcPts val="0"/>
              </a:spcAft>
              <a:buClr>
                <a:srgbClr val="666666"/>
              </a:buClr>
              <a:buSzPts val="1800"/>
              <a:buFont typeface="Proxima Nova"/>
              <a:buChar char="-"/>
            </a:pPr>
            <a:r>
              <a:rPr lang="en-US" sz="1800" b="0" strike="noStrike">
                <a:solidFill>
                  <a:srgbClr val="666666"/>
                </a:solidFill>
                <a:latin typeface="Proxima Nova"/>
                <a:ea typeface="Proxima Nova"/>
                <a:cs typeface="Proxima Nova"/>
                <a:sym typeface="Proxima Nova"/>
              </a:rPr>
              <a:t>Más difícil de interpretar</a:t>
            </a:r>
            <a:endParaRPr sz="1800" b="0" strike="noStrike">
              <a:solidFill>
                <a:srgbClr val="000000"/>
              </a:solidFill>
              <a:latin typeface="Arial"/>
              <a:ea typeface="Arial"/>
              <a:cs typeface="Arial"/>
              <a:sym typeface="Arial"/>
            </a:endParaRPr>
          </a:p>
        </p:txBody>
      </p:sp>
      <p:sp>
        <p:nvSpPr>
          <p:cNvPr id="296" name="Google Shape;296;p60"/>
          <p:cNvSpPr/>
          <p:nvPr/>
        </p:nvSpPr>
        <p:spPr>
          <a:xfrm>
            <a:off x="4695120" y="1801800"/>
            <a:ext cx="3051000" cy="32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0"/>
          <p:cNvSpPr/>
          <p:nvPr/>
        </p:nvSpPr>
        <p:spPr>
          <a:xfrm>
            <a:off x="4867920" y="4507920"/>
            <a:ext cx="378" cy="27037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298" name="Google Shape;298;p60"/>
          <p:cNvSpPr/>
          <p:nvPr/>
        </p:nvSpPr>
        <p:spPr>
          <a:xfrm>
            <a:off x="5213160" y="4507920"/>
            <a:ext cx="378" cy="27037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299" name="Google Shape;299;p60"/>
          <p:cNvSpPr/>
          <p:nvPr/>
        </p:nvSpPr>
        <p:spPr>
          <a:xfrm>
            <a:off x="5558760" y="3912480"/>
            <a:ext cx="378" cy="865782"/>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00" name="Google Shape;300;p60"/>
          <p:cNvSpPr/>
          <p:nvPr/>
        </p:nvSpPr>
        <p:spPr>
          <a:xfrm>
            <a:off x="5904000" y="4345560"/>
            <a:ext cx="378" cy="432702"/>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01" name="Google Shape;301;p60"/>
          <p:cNvSpPr/>
          <p:nvPr/>
        </p:nvSpPr>
        <p:spPr>
          <a:xfrm>
            <a:off x="6249600" y="4345560"/>
            <a:ext cx="378" cy="432702"/>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02" name="Google Shape;302;p60"/>
          <p:cNvSpPr/>
          <p:nvPr/>
        </p:nvSpPr>
        <p:spPr>
          <a:xfrm>
            <a:off x="6594840" y="3696120"/>
            <a:ext cx="378" cy="1082160"/>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03" name="Google Shape;303;p60"/>
          <p:cNvSpPr/>
          <p:nvPr/>
        </p:nvSpPr>
        <p:spPr>
          <a:xfrm>
            <a:off x="6940440" y="3317040"/>
            <a:ext cx="378" cy="1461240"/>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04" name="Google Shape;304;p60"/>
          <p:cNvSpPr/>
          <p:nvPr/>
        </p:nvSpPr>
        <p:spPr>
          <a:xfrm>
            <a:off x="7285680" y="4129200"/>
            <a:ext cx="378" cy="649080"/>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05" name="Google Shape;305;p60"/>
          <p:cNvSpPr/>
          <p:nvPr/>
        </p:nvSpPr>
        <p:spPr>
          <a:xfrm>
            <a:off x="7631280" y="4129200"/>
            <a:ext cx="378" cy="649080"/>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06" name="Google Shape;306;p60"/>
          <p:cNvSpPr/>
          <p:nvPr/>
        </p:nvSpPr>
        <p:spPr>
          <a:xfrm>
            <a:off x="4867920" y="4507920"/>
            <a:ext cx="345222" cy="37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07" name="Google Shape;307;p60"/>
          <p:cNvSpPr/>
          <p:nvPr/>
        </p:nvSpPr>
        <p:spPr>
          <a:xfrm>
            <a:off x="5904000" y="4345560"/>
            <a:ext cx="345222" cy="37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08" name="Google Shape;308;p60"/>
          <p:cNvSpPr/>
          <p:nvPr/>
        </p:nvSpPr>
        <p:spPr>
          <a:xfrm>
            <a:off x="7285680" y="4129200"/>
            <a:ext cx="345222" cy="37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09" name="Google Shape;309;p60"/>
          <p:cNvSpPr/>
          <p:nvPr/>
        </p:nvSpPr>
        <p:spPr>
          <a:xfrm>
            <a:off x="5040720" y="3912480"/>
            <a:ext cx="378" cy="595080"/>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10" name="Google Shape;310;p60"/>
          <p:cNvSpPr/>
          <p:nvPr/>
        </p:nvSpPr>
        <p:spPr>
          <a:xfrm>
            <a:off x="5040720" y="3912480"/>
            <a:ext cx="518022" cy="37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11" name="Google Shape;311;p60"/>
          <p:cNvSpPr/>
          <p:nvPr/>
        </p:nvSpPr>
        <p:spPr>
          <a:xfrm>
            <a:off x="6076800" y="3696120"/>
            <a:ext cx="378" cy="649080"/>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12" name="Google Shape;312;p60"/>
          <p:cNvSpPr/>
          <p:nvPr/>
        </p:nvSpPr>
        <p:spPr>
          <a:xfrm>
            <a:off x="6076800" y="3696120"/>
            <a:ext cx="518022" cy="37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13" name="Google Shape;313;p60"/>
          <p:cNvSpPr/>
          <p:nvPr/>
        </p:nvSpPr>
        <p:spPr>
          <a:xfrm>
            <a:off x="6307200" y="3317040"/>
            <a:ext cx="378" cy="378702"/>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14" name="Google Shape;314;p60"/>
          <p:cNvSpPr/>
          <p:nvPr/>
        </p:nvSpPr>
        <p:spPr>
          <a:xfrm>
            <a:off x="6307200" y="3317040"/>
            <a:ext cx="632502" cy="37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15" name="Google Shape;315;p60"/>
          <p:cNvSpPr/>
          <p:nvPr/>
        </p:nvSpPr>
        <p:spPr>
          <a:xfrm>
            <a:off x="7458480" y="2938320"/>
            <a:ext cx="378" cy="119053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16" name="Google Shape;316;p60"/>
          <p:cNvSpPr/>
          <p:nvPr/>
        </p:nvSpPr>
        <p:spPr>
          <a:xfrm>
            <a:off x="6594840" y="2938320"/>
            <a:ext cx="378" cy="378702"/>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17" name="Google Shape;317;p60"/>
          <p:cNvSpPr/>
          <p:nvPr/>
        </p:nvSpPr>
        <p:spPr>
          <a:xfrm>
            <a:off x="6594840" y="2938320"/>
            <a:ext cx="862920" cy="37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18" name="Google Shape;318;p60"/>
          <p:cNvSpPr/>
          <p:nvPr/>
        </p:nvSpPr>
        <p:spPr>
          <a:xfrm>
            <a:off x="6998040" y="2505240"/>
            <a:ext cx="378" cy="432702"/>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19" name="Google Shape;319;p60"/>
          <p:cNvSpPr/>
          <p:nvPr/>
        </p:nvSpPr>
        <p:spPr>
          <a:xfrm>
            <a:off x="5270760" y="2505240"/>
            <a:ext cx="378" cy="1406862"/>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20" name="Google Shape;320;p60"/>
          <p:cNvSpPr/>
          <p:nvPr/>
        </p:nvSpPr>
        <p:spPr>
          <a:xfrm>
            <a:off x="5270760" y="2505240"/>
            <a:ext cx="1726920" cy="37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21" name="Google Shape;321;p60"/>
          <p:cNvSpPr/>
          <p:nvPr/>
        </p:nvSpPr>
        <p:spPr>
          <a:xfrm>
            <a:off x="6134400" y="2234520"/>
            <a:ext cx="378" cy="270378"/>
          </a:xfrm>
          <a:custGeom>
            <a:avLst/>
            <a:gdLst/>
            <a:ahLst/>
            <a:cxnLst/>
            <a:rect l="l" t="t" r="r" b="b"/>
            <a:pathLst>
              <a:path w="21600" h="21600" extrusionOk="0">
                <a:moveTo>
                  <a:pt x="0" y="0"/>
                </a:moveTo>
                <a:lnTo>
                  <a:pt x="21600" y="21600"/>
                </a:lnTo>
              </a:path>
            </a:pathLst>
          </a:custGeom>
          <a:noFill/>
          <a:ln w="25550" cap="flat" cmpd="sng">
            <a:solidFill>
              <a:srgbClr val="437085"/>
            </a:solidFill>
            <a:prstDash val="solid"/>
            <a:miter lim="8000"/>
            <a:headEnd type="none" w="sm" len="sm"/>
            <a:tailEnd type="none" w="sm" len="sm"/>
          </a:ln>
          <a:effectLst>
            <a:outerShdw dist="20160" dir="5400000">
              <a:srgbClr val="808080">
                <a:alpha val="37650"/>
              </a:srgbClr>
            </a:outerShdw>
          </a:effectLst>
        </p:spPr>
        <p:txBody>
          <a:bodyPr/>
          <a:lstStyle/>
          <a:p>
            <a:endParaRPr lang="es-CO"/>
          </a:p>
        </p:txBody>
      </p:sp>
      <p:sp>
        <p:nvSpPr>
          <p:cNvPr id="322" name="Google Shape;322;p60"/>
          <p:cNvSpPr/>
          <p:nvPr/>
        </p:nvSpPr>
        <p:spPr>
          <a:xfrm>
            <a:off x="4810320" y="4778640"/>
            <a:ext cx="115200" cy="107700"/>
          </a:xfrm>
          <a:prstGeom prst="ellipse">
            <a:avLst/>
          </a:prstGeom>
          <a:gradFill>
            <a:gsLst>
              <a:gs pos="0">
                <a:srgbClr val="AFCCDF"/>
              </a:gs>
              <a:gs pos="100000">
                <a:srgbClr val="39748F"/>
              </a:gs>
            </a:gsLst>
            <a:lin ang="5400012" scaled="0"/>
          </a:gradFill>
          <a:ln w="9525" cap="flat" cmpd="sng">
            <a:solidFill>
              <a:srgbClr val="406E84"/>
            </a:solidFill>
            <a:prstDash val="solid"/>
            <a:miter lim="8000"/>
            <a:headEnd type="none" w="sm" len="sm"/>
            <a:tailEnd type="none" w="sm" len="sm"/>
          </a:ln>
          <a:effectLst>
            <a:outerShdw dist="23040" dir="5400000">
              <a:srgbClr val="808080">
                <a:alpha val="3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60"/>
          <p:cNvSpPr/>
          <p:nvPr/>
        </p:nvSpPr>
        <p:spPr>
          <a:xfrm>
            <a:off x="5155560" y="4778640"/>
            <a:ext cx="115200" cy="107700"/>
          </a:xfrm>
          <a:prstGeom prst="ellipse">
            <a:avLst/>
          </a:prstGeom>
          <a:gradFill>
            <a:gsLst>
              <a:gs pos="0">
                <a:srgbClr val="AFCCDF"/>
              </a:gs>
              <a:gs pos="100000">
                <a:srgbClr val="39748F"/>
              </a:gs>
            </a:gsLst>
            <a:lin ang="5400012" scaled="0"/>
          </a:gradFill>
          <a:ln w="9525" cap="flat" cmpd="sng">
            <a:solidFill>
              <a:srgbClr val="406E84"/>
            </a:solidFill>
            <a:prstDash val="solid"/>
            <a:miter lim="8000"/>
            <a:headEnd type="none" w="sm" len="sm"/>
            <a:tailEnd type="none" w="sm" len="sm"/>
          </a:ln>
          <a:effectLst>
            <a:outerShdw dist="23040" dir="5400000">
              <a:srgbClr val="808080">
                <a:alpha val="3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60"/>
          <p:cNvSpPr/>
          <p:nvPr/>
        </p:nvSpPr>
        <p:spPr>
          <a:xfrm>
            <a:off x="5501160" y="4778640"/>
            <a:ext cx="115200" cy="107700"/>
          </a:xfrm>
          <a:prstGeom prst="ellipse">
            <a:avLst/>
          </a:prstGeom>
          <a:gradFill>
            <a:gsLst>
              <a:gs pos="0">
                <a:srgbClr val="AFCCDF"/>
              </a:gs>
              <a:gs pos="100000">
                <a:srgbClr val="39748F"/>
              </a:gs>
            </a:gsLst>
            <a:lin ang="5400012" scaled="0"/>
          </a:gradFill>
          <a:ln w="9525" cap="flat" cmpd="sng">
            <a:solidFill>
              <a:srgbClr val="406E84"/>
            </a:solidFill>
            <a:prstDash val="solid"/>
            <a:miter lim="8000"/>
            <a:headEnd type="none" w="sm" len="sm"/>
            <a:tailEnd type="none" w="sm" len="sm"/>
          </a:ln>
          <a:effectLst>
            <a:outerShdw dist="23040" dir="5400000">
              <a:srgbClr val="808080">
                <a:alpha val="3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60"/>
          <p:cNvSpPr/>
          <p:nvPr/>
        </p:nvSpPr>
        <p:spPr>
          <a:xfrm>
            <a:off x="5846400" y="4778640"/>
            <a:ext cx="115200" cy="107700"/>
          </a:xfrm>
          <a:prstGeom prst="ellipse">
            <a:avLst/>
          </a:prstGeom>
          <a:gradFill>
            <a:gsLst>
              <a:gs pos="0">
                <a:srgbClr val="AFCCDF"/>
              </a:gs>
              <a:gs pos="100000">
                <a:srgbClr val="39748F"/>
              </a:gs>
            </a:gsLst>
            <a:lin ang="5400012" scaled="0"/>
          </a:gradFill>
          <a:ln w="9525" cap="flat" cmpd="sng">
            <a:solidFill>
              <a:srgbClr val="406E84"/>
            </a:solidFill>
            <a:prstDash val="solid"/>
            <a:miter lim="8000"/>
            <a:headEnd type="none" w="sm" len="sm"/>
            <a:tailEnd type="none" w="sm" len="sm"/>
          </a:ln>
          <a:effectLst>
            <a:outerShdw dist="23040" dir="5400000">
              <a:srgbClr val="808080">
                <a:alpha val="3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60"/>
          <p:cNvSpPr/>
          <p:nvPr/>
        </p:nvSpPr>
        <p:spPr>
          <a:xfrm>
            <a:off x="6192000" y="4778640"/>
            <a:ext cx="115200" cy="107700"/>
          </a:xfrm>
          <a:prstGeom prst="ellipse">
            <a:avLst/>
          </a:prstGeom>
          <a:gradFill>
            <a:gsLst>
              <a:gs pos="0">
                <a:srgbClr val="AFCCDF"/>
              </a:gs>
              <a:gs pos="100000">
                <a:srgbClr val="39748F"/>
              </a:gs>
            </a:gsLst>
            <a:lin ang="5400012" scaled="0"/>
          </a:gradFill>
          <a:ln w="9525" cap="flat" cmpd="sng">
            <a:solidFill>
              <a:srgbClr val="406E84"/>
            </a:solidFill>
            <a:prstDash val="solid"/>
            <a:miter lim="8000"/>
            <a:headEnd type="none" w="sm" len="sm"/>
            <a:tailEnd type="none" w="sm" len="sm"/>
          </a:ln>
          <a:effectLst>
            <a:outerShdw dist="23040" dir="5400000">
              <a:srgbClr val="808080">
                <a:alpha val="3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60"/>
          <p:cNvSpPr/>
          <p:nvPr/>
        </p:nvSpPr>
        <p:spPr>
          <a:xfrm>
            <a:off x="6537240" y="4778640"/>
            <a:ext cx="115200" cy="107700"/>
          </a:xfrm>
          <a:prstGeom prst="ellipse">
            <a:avLst/>
          </a:prstGeom>
          <a:gradFill>
            <a:gsLst>
              <a:gs pos="0">
                <a:srgbClr val="AFCCDF"/>
              </a:gs>
              <a:gs pos="100000">
                <a:srgbClr val="39748F"/>
              </a:gs>
            </a:gsLst>
            <a:lin ang="5400012" scaled="0"/>
          </a:gradFill>
          <a:ln w="9525" cap="flat" cmpd="sng">
            <a:solidFill>
              <a:srgbClr val="406E84"/>
            </a:solidFill>
            <a:prstDash val="solid"/>
            <a:miter lim="8000"/>
            <a:headEnd type="none" w="sm" len="sm"/>
            <a:tailEnd type="none" w="sm" len="sm"/>
          </a:ln>
          <a:effectLst>
            <a:outerShdw dist="23040" dir="5400000">
              <a:srgbClr val="808080">
                <a:alpha val="3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60"/>
          <p:cNvSpPr/>
          <p:nvPr/>
        </p:nvSpPr>
        <p:spPr>
          <a:xfrm>
            <a:off x="6882840" y="4778640"/>
            <a:ext cx="115200" cy="107700"/>
          </a:xfrm>
          <a:prstGeom prst="ellipse">
            <a:avLst/>
          </a:prstGeom>
          <a:gradFill>
            <a:gsLst>
              <a:gs pos="0">
                <a:srgbClr val="AFCCDF"/>
              </a:gs>
              <a:gs pos="100000">
                <a:srgbClr val="39748F"/>
              </a:gs>
            </a:gsLst>
            <a:lin ang="5400012" scaled="0"/>
          </a:gradFill>
          <a:ln w="9525" cap="flat" cmpd="sng">
            <a:solidFill>
              <a:srgbClr val="406E84"/>
            </a:solidFill>
            <a:prstDash val="solid"/>
            <a:miter lim="8000"/>
            <a:headEnd type="none" w="sm" len="sm"/>
            <a:tailEnd type="none" w="sm" len="sm"/>
          </a:ln>
          <a:effectLst>
            <a:outerShdw dist="23040" dir="5400000">
              <a:srgbClr val="808080">
                <a:alpha val="3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0"/>
          <p:cNvSpPr/>
          <p:nvPr/>
        </p:nvSpPr>
        <p:spPr>
          <a:xfrm>
            <a:off x="7228080" y="4778640"/>
            <a:ext cx="115200" cy="107700"/>
          </a:xfrm>
          <a:prstGeom prst="ellipse">
            <a:avLst/>
          </a:prstGeom>
          <a:gradFill>
            <a:gsLst>
              <a:gs pos="0">
                <a:srgbClr val="AFCCDF"/>
              </a:gs>
              <a:gs pos="100000">
                <a:srgbClr val="39748F"/>
              </a:gs>
            </a:gsLst>
            <a:lin ang="5400012" scaled="0"/>
          </a:gradFill>
          <a:ln w="9525" cap="flat" cmpd="sng">
            <a:solidFill>
              <a:srgbClr val="406E84"/>
            </a:solidFill>
            <a:prstDash val="solid"/>
            <a:miter lim="8000"/>
            <a:headEnd type="none" w="sm" len="sm"/>
            <a:tailEnd type="none" w="sm" len="sm"/>
          </a:ln>
          <a:effectLst>
            <a:outerShdw dist="23040" dir="5400000">
              <a:srgbClr val="808080">
                <a:alpha val="3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0"/>
          <p:cNvSpPr/>
          <p:nvPr/>
        </p:nvSpPr>
        <p:spPr>
          <a:xfrm>
            <a:off x="7573680" y="4778640"/>
            <a:ext cx="115200" cy="107700"/>
          </a:xfrm>
          <a:prstGeom prst="ellipse">
            <a:avLst/>
          </a:prstGeom>
          <a:gradFill>
            <a:gsLst>
              <a:gs pos="0">
                <a:srgbClr val="AFCCDF"/>
              </a:gs>
              <a:gs pos="100000">
                <a:srgbClr val="39748F"/>
              </a:gs>
            </a:gsLst>
            <a:lin ang="5400012" scaled="0"/>
          </a:gradFill>
          <a:ln w="9525" cap="flat" cmpd="sng">
            <a:solidFill>
              <a:srgbClr val="406E84"/>
            </a:solidFill>
            <a:prstDash val="solid"/>
            <a:miter lim="8000"/>
            <a:headEnd type="none" w="sm" len="sm"/>
            <a:tailEnd type="none" w="sm" len="sm"/>
          </a:ln>
          <a:effectLst>
            <a:outerShdw dist="23040" dir="5400000">
              <a:srgbClr val="808080">
                <a:alpha val="3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61"/>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b="0" i="0" u="none" strike="noStrike" cap="none">
                <a:solidFill>
                  <a:srgbClr val="FF5722"/>
                </a:solidFill>
                <a:latin typeface="Alfa Slab One"/>
                <a:ea typeface="Alfa Slab One"/>
                <a:cs typeface="Alfa Slab One"/>
                <a:sym typeface="Alfa Slab One"/>
              </a:rPr>
              <a:t>Semejanza</a:t>
            </a:r>
            <a:r>
              <a:rPr lang="en-US" sz="3000">
                <a:solidFill>
                  <a:srgbClr val="FF5722"/>
                </a:solidFill>
                <a:latin typeface="Alfa Slab One"/>
                <a:ea typeface="Alfa Slab One"/>
                <a:cs typeface="Alfa Slab One"/>
                <a:sym typeface="Alfa Slab One"/>
              </a:rPr>
              <a:t>s, </a:t>
            </a:r>
            <a:r>
              <a:rPr lang="en-US" sz="3000" b="0" i="0" u="none" strike="noStrike" cap="none">
                <a:solidFill>
                  <a:srgbClr val="FF5722"/>
                </a:solidFill>
                <a:latin typeface="Alfa Slab One"/>
                <a:ea typeface="Alfa Slab One"/>
                <a:cs typeface="Alfa Slab One"/>
                <a:sym typeface="Alfa Slab One"/>
              </a:rPr>
              <a:t>Distancia</a:t>
            </a:r>
            <a:r>
              <a:rPr lang="en-US" sz="3000">
                <a:solidFill>
                  <a:srgbClr val="FF5722"/>
                </a:solidFill>
                <a:latin typeface="Alfa Slab One"/>
                <a:ea typeface="Alfa Slab One"/>
                <a:cs typeface="Alfa Slab One"/>
                <a:sym typeface="Alfa Slab One"/>
              </a:rPr>
              <a:t>s y Afinidades</a:t>
            </a:r>
            <a:endParaRPr sz="3000" b="0" i="0" u="none" strike="noStrike" cap="none">
              <a:solidFill>
                <a:srgbClr val="000000"/>
              </a:solidFill>
              <a:latin typeface="Arial"/>
              <a:ea typeface="Arial"/>
              <a:cs typeface="Arial"/>
              <a:sym typeface="Arial"/>
            </a:endParaRPr>
          </a:p>
        </p:txBody>
      </p:sp>
      <p:sp>
        <p:nvSpPr>
          <p:cNvPr id="336" name="Google Shape;336;p61"/>
          <p:cNvSpPr txBox="1"/>
          <p:nvPr/>
        </p:nvSpPr>
        <p:spPr>
          <a:xfrm>
            <a:off x="311760" y="1152360"/>
            <a:ext cx="8520000" cy="3416100"/>
          </a:xfrm>
          <a:prstGeom prst="rect">
            <a:avLst/>
          </a:prstGeom>
          <a:noFill/>
          <a:ln>
            <a:noFill/>
          </a:ln>
        </p:spPr>
        <p:txBody>
          <a:bodyPr spcFirstLastPara="1" wrap="square" lIns="91425" tIns="91425" rIns="91425" bIns="91425" anchor="t" anchorCtr="0">
            <a:noAutofit/>
          </a:bodyPr>
          <a:lstStyle/>
          <a:p>
            <a:pPr marL="457200" marR="0" lvl="0"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La semejanza debería acercarse a las causas latentes</a:t>
            </a:r>
            <a:endParaRPr sz="1800" b="0" i="0" u="none" strike="noStrike" cap="none">
              <a:solidFill>
                <a:srgbClr val="666666"/>
              </a:solidFill>
              <a:latin typeface="Proxima Nova"/>
              <a:ea typeface="Proxima Nova"/>
              <a:cs typeface="Proxima Nova"/>
              <a:sym typeface="Proxima Nova"/>
            </a:endParaRPr>
          </a:p>
          <a:p>
            <a:pPr marL="457200" marR="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a:p>
            <a:pPr marL="914400" marR="0" lvl="1"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Entre documentos: semántica</a:t>
            </a:r>
            <a:endParaRPr sz="1800" b="0" i="0" u="none" strike="noStrike" cap="none">
              <a:solidFill>
                <a:srgbClr val="000000"/>
              </a:solidFill>
              <a:latin typeface="Arial"/>
              <a:ea typeface="Arial"/>
              <a:cs typeface="Arial"/>
              <a:sym typeface="Arial"/>
            </a:endParaRPr>
          </a:p>
          <a:p>
            <a:pPr marL="914400" marR="0" lvl="1"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Entre clientes: motivación para las compras</a:t>
            </a:r>
            <a:endParaRPr sz="1800" b="0" i="0" u="none" strike="noStrike" cap="none">
              <a:solidFill>
                <a:srgbClr val="000000"/>
              </a:solidFill>
              <a:latin typeface="Arial"/>
              <a:ea typeface="Arial"/>
              <a:cs typeface="Arial"/>
              <a:sym typeface="Arial"/>
            </a:endParaRPr>
          </a:p>
          <a:p>
            <a:pPr marL="914400" marR="0" lvl="1"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Entre imágenes: objetos físicos que representan</a:t>
            </a:r>
            <a:endParaRPr sz="1800" b="0" i="0" u="none" strike="noStrike" cap="none">
              <a:solidFill>
                <a:srgbClr val="000000"/>
              </a:solidFill>
              <a:latin typeface="Arial"/>
              <a:ea typeface="Arial"/>
              <a:cs typeface="Arial"/>
              <a:sym typeface="Arial"/>
            </a:endParaRPr>
          </a:p>
          <a:p>
            <a:pPr marL="914400" marR="0" lvl="1"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Entre propiedades inmobiliarias: elementos que otorgan valor</a:t>
            </a:r>
            <a:endParaRPr sz="1800" b="0" i="0" u="none" strike="noStrike" cap="none">
              <a:solidFill>
                <a:srgbClr val="666666"/>
              </a:solidFill>
              <a:latin typeface="Proxima Nova"/>
              <a:ea typeface="Proxima Nova"/>
              <a:cs typeface="Proxima Nova"/>
              <a:sym typeface="Proxima Nova"/>
            </a:endParaRPr>
          </a:p>
          <a:p>
            <a:pPr marL="914400" marR="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a:p>
            <a:pPr marL="457200" marR="0" lvl="0"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Idealmente, debería calcularse de forma independiente para cada dimensión</a:t>
            </a: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62"/>
          <p:cNvSpPr txBox="1"/>
          <p:nvPr/>
        </p:nvSpPr>
        <p:spPr>
          <a:xfrm>
            <a:off x="311750" y="63940"/>
            <a:ext cx="8520000" cy="1147500"/>
          </a:xfrm>
          <a:prstGeom prst="rect">
            <a:avLst/>
          </a:prstGeom>
          <a:noFill/>
          <a:ln>
            <a:noFill/>
          </a:ln>
        </p:spPr>
        <p:txBody>
          <a:bodyPr spcFirstLastPara="1" wrap="square" lIns="91425" tIns="91425" rIns="91425" bIns="91425" anchor="t" anchorCtr="0">
            <a:noAutofit/>
          </a:bodyPr>
          <a:lstStyle/>
          <a:p>
            <a:pPr marL="0" lvl="0" indent="0" algn="l" rtl="0">
              <a:spcBef>
                <a:spcPts val="1100"/>
              </a:spcBef>
              <a:spcAft>
                <a:spcPts val="0"/>
              </a:spcAft>
              <a:buNone/>
            </a:pPr>
            <a:r>
              <a:rPr lang="en-US" sz="3000">
                <a:solidFill>
                  <a:srgbClr val="FF5722"/>
                </a:solidFill>
                <a:highlight>
                  <a:schemeClr val="lt1"/>
                </a:highlight>
                <a:latin typeface="Alfa Slab One"/>
                <a:ea typeface="Alfa Slab One"/>
                <a:cs typeface="Alfa Slab One"/>
                <a:sym typeface="Alfa Slab One"/>
              </a:rPr>
              <a:t>¿Cómo veo qué hay en cada cluster?</a:t>
            </a:r>
            <a:br>
              <a:rPr lang="en-US" sz="3000">
                <a:solidFill>
                  <a:srgbClr val="FF5722"/>
                </a:solidFill>
                <a:highlight>
                  <a:schemeClr val="lt1"/>
                </a:highlight>
                <a:latin typeface="Alfa Slab One"/>
                <a:ea typeface="Alfa Slab One"/>
                <a:cs typeface="Alfa Slab One"/>
                <a:sym typeface="Alfa Slab One"/>
              </a:rPr>
            </a:br>
            <a:r>
              <a:rPr lang="en-US" sz="3000">
                <a:solidFill>
                  <a:srgbClr val="FF5722"/>
                </a:solidFill>
                <a:highlight>
                  <a:schemeClr val="lt1"/>
                </a:highlight>
                <a:latin typeface="Alfa Slab One"/>
                <a:ea typeface="Alfa Slab One"/>
                <a:cs typeface="Alfa Slab One"/>
                <a:sym typeface="Alfa Slab One"/>
              </a:rPr>
              <a:t>Datos numéricos, muchas variables</a:t>
            </a:r>
            <a:endParaRPr sz="3000" i="0" u="none" strike="noStrike" cap="none">
              <a:solidFill>
                <a:srgbClr val="FF5722"/>
              </a:solidFill>
              <a:latin typeface="Alfa Slab One"/>
              <a:ea typeface="Alfa Slab One"/>
              <a:cs typeface="Alfa Slab One"/>
              <a:sym typeface="Alfa Slab One"/>
            </a:endParaRPr>
          </a:p>
        </p:txBody>
      </p:sp>
      <p:sp>
        <p:nvSpPr>
          <p:cNvPr id="342" name="Google Shape;342;p62"/>
          <p:cNvSpPr txBox="1"/>
          <p:nvPr/>
        </p:nvSpPr>
        <p:spPr>
          <a:xfrm>
            <a:off x="311750" y="1457153"/>
            <a:ext cx="8520000" cy="22860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110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Visualización es una pesadilla. Rápido de correr, lento de analizar!!!</a:t>
            </a:r>
            <a:endParaRPr sz="1800">
              <a:solidFill>
                <a:srgbClr val="808080"/>
              </a:solidFill>
              <a:highlight>
                <a:srgbClr val="FFFFFF"/>
              </a:highlight>
              <a:latin typeface="Proxima Nova"/>
              <a:ea typeface="Proxima Nova"/>
              <a:cs typeface="Proxima Nova"/>
              <a:sym typeface="Proxima Nova"/>
            </a:endParaRPr>
          </a:p>
          <a:p>
            <a:pPr marL="0" marR="0" lvl="0" indent="0" algn="l" rtl="0">
              <a:lnSpc>
                <a:spcPct val="100000"/>
              </a:lnSpc>
              <a:spcBef>
                <a:spcPts val="1100"/>
              </a:spcBef>
              <a:spcAft>
                <a:spcPts val="0"/>
              </a:spcAft>
              <a:buNone/>
            </a:pPr>
            <a:endParaRPr sz="1800">
              <a:solidFill>
                <a:srgbClr val="808080"/>
              </a:solidFill>
              <a:highlight>
                <a:srgbClr val="FFFFFF"/>
              </a:highlight>
              <a:latin typeface="Proxima Nova"/>
              <a:ea typeface="Proxima Nova"/>
              <a:cs typeface="Proxima Nova"/>
              <a:sym typeface="Proxima Nova"/>
            </a:endParaRPr>
          </a:p>
          <a:p>
            <a:pPr marL="0" marR="0" lvl="0" indent="0" algn="l" rtl="0">
              <a:lnSpc>
                <a:spcPct val="100000"/>
              </a:lnSpc>
              <a:spcBef>
                <a:spcPts val="1100"/>
              </a:spcBef>
              <a:spcAft>
                <a:spcPts val="0"/>
              </a:spcAft>
              <a:buNone/>
            </a:pPr>
            <a:endParaRPr sz="1800">
              <a:solidFill>
                <a:srgbClr val="808080"/>
              </a:solidFill>
              <a:highlight>
                <a:srgbClr val="FFFFFF"/>
              </a:highlight>
              <a:latin typeface="Proxima Nova"/>
              <a:ea typeface="Proxima Nova"/>
              <a:cs typeface="Proxima Nova"/>
              <a:sym typeface="Proxima Nova"/>
            </a:endParaRPr>
          </a:p>
          <a:p>
            <a:pPr marL="457200" marR="0" lvl="0" indent="0" algn="l" rtl="0">
              <a:lnSpc>
                <a:spcPct val="100000"/>
              </a:lnSpc>
              <a:spcBef>
                <a:spcPts val="1100"/>
              </a:spcBef>
              <a:spcAft>
                <a:spcPts val="0"/>
              </a:spcAft>
              <a:buNone/>
            </a:pPr>
            <a:endParaRPr sz="1800">
              <a:solidFill>
                <a:srgbClr val="808080"/>
              </a:solidFill>
              <a:highlight>
                <a:srgbClr val="FFFFFF"/>
              </a:highlight>
              <a:latin typeface="Proxima Nova"/>
              <a:ea typeface="Proxima Nova"/>
              <a:cs typeface="Proxima Nova"/>
              <a:sym typeface="Proxima Nova"/>
            </a:endParaRPr>
          </a:p>
          <a:p>
            <a:pPr marL="457200" marR="0" lvl="0" indent="0" algn="l" rtl="0">
              <a:lnSpc>
                <a:spcPct val="100000"/>
              </a:lnSpc>
              <a:spcBef>
                <a:spcPts val="1100"/>
              </a:spcBef>
              <a:spcAft>
                <a:spcPts val="0"/>
              </a:spcAft>
              <a:buNone/>
            </a:pPr>
            <a:endParaRPr sz="1800">
              <a:solidFill>
                <a:srgbClr val="808080"/>
              </a:solidFill>
              <a:highlight>
                <a:srgbClr val="FFFFFF"/>
              </a:highlight>
              <a:latin typeface="Proxima Nova"/>
              <a:ea typeface="Proxima Nova"/>
              <a:cs typeface="Proxima Nova"/>
              <a:sym typeface="Proxima Nova"/>
            </a:endParaRPr>
          </a:p>
          <a:p>
            <a:pPr marL="190500" marR="190500" lvl="0" indent="0" algn="l" rtl="0">
              <a:spcBef>
                <a:spcPts val="1100"/>
              </a:spcBef>
              <a:spcAft>
                <a:spcPts val="0"/>
              </a:spcAft>
              <a:buNone/>
            </a:pPr>
            <a:endParaRPr sz="1650" b="1">
              <a:solidFill>
                <a:schemeClr val="dk1"/>
              </a:solidFill>
              <a:highlight>
                <a:srgbClr val="FFFFFF"/>
              </a:highlight>
            </a:endParaRPr>
          </a:p>
          <a:p>
            <a:pPr marL="45720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p:txBody>
      </p:sp>
      <p:pic>
        <p:nvPicPr>
          <p:cNvPr id="343" name="Google Shape;343;p62"/>
          <p:cNvPicPr preferRelativeResize="0"/>
          <p:nvPr/>
        </p:nvPicPr>
        <p:blipFill rotWithShape="1">
          <a:blip r:embed="rId3">
            <a:alphaModFix/>
          </a:blip>
          <a:srcRect l="3670" t="17398" b="26148"/>
          <a:stretch/>
        </p:blipFill>
        <p:spPr>
          <a:xfrm>
            <a:off x="2683575" y="2523150"/>
            <a:ext cx="3831800" cy="22455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grpSp>
        <p:nvGrpSpPr>
          <p:cNvPr id="348" name="Google Shape;348;p63"/>
          <p:cNvGrpSpPr/>
          <p:nvPr/>
        </p:nvGrpSpPr>
        <p:grpSpPr>
          <a:xfrm>
            <a:off x="714707" y="2026997"/>
            <a:ext cx="4250224" cy="2999213"/>
            <a:chOff x="280775" y="1289075"/>
            <a:chExt cx="3769600" cy="2731275"/>
          </a:xfrm>
        </p:grpSpPr>
        <p:pic>
          <p:nvPicPr>
            <p:cNvPr id="349" name="Google Shape;349;p63"/>
            <p:cNvPicPr preferRelativeResize="0"/>
            <p:nvPr/>
          </p:nvPicPr>
          <p:blipFill rotWithShape="1">
            <a:blip r:embed="rId3">
              <a:alphaModFix/>
            </a:blip>
            <a:srcRect l="3071" t="14638" r="55701" b="10060"/>
            <a:stretch/>
          </p:blipFill>
          <p:spPr>
            <a:xfrm>
              <a:off x="280775" y="1289075"/>
              <a:ext cx="3769600" cy="2731275"/>
            </a:xfrm>
            <a:prstGeom prst="rect">
              <a:avLst/>
            </a:prstGeom>
            <a:noFill/>
            <a:ln>
              <a:noFill/>
            </a:ln>
          </p:spPr>
        </p:pic>
        <p:sp>
          <p:nvSpPr>
            <p:cNvPr id="350" name="Google Shape;350;p63"/>
            <p:cNvSpPr/>
            <p:nvPr/>
          </p:nvSpPr>
          <p:spPr>
            <a:xfrm>
              <a:off x="1531575" y="1927225"/>
              <a:ext cx="421200" cy="2298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63"/>
            <p:cNvSpPr/>
            <p:nvPr/>
          </p:nvSpPr>
          <p:spPr>
            <a:xfrm>
              <a:off x="3534250" y="1697425"/>
              <a:ext cx="421200" cy="2298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 name="Google Shape;352;p63"/>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a:solidFill>
                  <a:srgbClr val="FF5722"/>
                </a:solidFill>
                <a:latin typeface="Alfa Slab One"/>
                <a:ea typeface="Alfa Slab One"/>
                <a:cs typeface="Alfa Slab One"/>
                <a:sym typeface="Alfa Slab One"/>
              </a:rPr>
              <a:t>Embeddings</a:t>
            </a:r>
            <a:endParaRPr sz="3000" b="0" i="0" u="none" strike="noStrike" cap="none">
              <a:solidFill>
                <a:srgbClr val="000000"/>
              </a:solidFill>
              <a:latin typeface="Arial"/>
              <a:ea typeface="Arial"/>
              <a:cs typeface="Arial"/>
              <a:sym typeface="Arial"/>
            </a:endParaRPr>
          </a:p>
        </p:txBody>
      </p:sp>
      <p:sp>
        <p:nvSpPr>
          <p:cNvPr id="353" name="Google Shape;353;p63"/>
          <p:cNvSpPr txBox="1"/>
          <p:nvPr/>
        </p:nvSpPr>
        <p:spPr>
          <a:xfrm>
            <a:off x="311760" y="1152360"/>
            <a:ext cx="8520000" cy="341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599"/>
              </a:spcBef>
              <a:spcAft>
                <a:spcPts val="0"/>
              </a:spcAft>
              <a:buClr>
                <a:schemeClr val="dk1"/>
              </a:buClr>
              <a:buFont typeface="Arial"/>
              <a:buNone/>
            </a:pPr>
            <a:endParaRPr sz="1800">
              <a:solidFill>
                <a:srgbClr val="FF5722"/>
              </a:solidFill>
              <a:latin typeface="Alfa Slab One"/>
              <a:ea typeface="Alfa Slab One"/>
              <a:cs typeface="Alfa Slab One"/>
              <a:sym typeface="Alfa Slab One"/>
            </a:endParaRPr>
          </a:p>
          <a:p>
            <a:pPr marL="457200" marR="0" lvl="0" indent="-342900" algn="l" rtl="0">
              <a:lnSpc>
                <a:spcPct val="115000"/>
              </a:lnSpc>
              <a:spcBef>
                <a:spcPts val="1599"/>
              </a:spcBef>
              <a:spcAft>
                <a:spcPts val="0"/>
              </a:spcAft>
              <a:buClr>
                <a:srgbClr val="666666"/>
              </a:buClr>
              <a:buSzPts val="1800"/>
              <a:buFont typeface="Proxima Nova"/>
              <a:buChar char="-"/>
            </a:pPr>
            <a:endParaRPr sz="1800">
              <a:solidFill>
                <a:srgbClr val="666666"/>
              </a:solidFill>
              <a:latin typeface="Proxima Nova"/>
              <a:ea typeface="Proxima Nova"/>
              <a:cs typeface="Proxima Nova"/>
              <a:sym typeface="Proxima Nova"/>
            </a:endParaRPr>
          </a:p>
          <a:p>
            <a:pPr marL="457200" marR="0" lvl="0" indent="0" algn="l" rtl="0">
              <a:lnSpc>
                <a:spcPct val="115000"/>
              </a:lnSpc>
              <a:spcBef>
                <a:spcPts val="1599"/>
              </a:spcBef>
              <a:spcAft>
                <a:spcPts val="0"/>
              </a:spcAft>
              <a:buNone/>
            </a:pPr>
            <a:endParaRPr sz="1800">
              <a:solidFill>
                <a:srgbClr val="666666"/>
              </a:solidFill>
              <a:latin typeface="Proxima Nova"/>
              <a:ea typeface="Proxima Nova"/>
              <a:cs typeface="Proxima Nova"/>
              <a:sym typeface="Proxima Nova"/>
            </a:endParaRPr>
          </a:p>
        </p:txBody>
      </p:sp>
      <p:pic>
        <p:nvPicPr>
          <p:cNvPr id="354" name="Google Shape;354;p63"/>
          <p:cNvPicPr preferRelativeResize="0"/>
          <p:nvPr/>
        </p:nvPicPr>
        <p:blipFill rotWithShape="1">
          <a:blip r:embed="rId3">
            <a:alphaModFix/>
          </a:blip>
          <a:srcRect l="58773" t="18178" b="27281"/>
          <a:stretch/>
        </p:blipFill>
        <p:spPr>
          <a:xfrm>
            <a:off x="3479290" y="1454975"/>
            <a:ext cx="5325774" cy="27949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64"/>
          <p:cNvSpPr txBox="1"/>
          <p:nvPr/>
        </p:nvSpPr>
        <p:spPr>
          <a:xfrm>
            <a:off x="311750" y="63940"/>
            <a:ext cx="8520000" cy="1147500"/>
          </a:xfrm>
          <a:prstGeom prst="rect">
            <a:avLst/>
          </a:prstGeom>
          <a:noFill/>
          <a:ln>
            <a:noFill/>
          </a:ln>
        </p:spPr>
        <p:txBody>
          <a:bodyPr spcFirstLastPara="1" wrap="square" lIns="91425" tIns="91425" rIns="91425" bIns="91425" anchor="t" anchorCtr="0">
            <a:noAutofit/>
          </a:bodyPr>
          <a:lstStyle/>
          <a:p>
            <a:pPr marL="0" lvl="0" indent="0" algn="l" rtl="0">
              <a:spcBef>
                <a:spcPts val="1100"/>
              </a:spcBef>
              <a:spcAft>
                <a:spcPts val="0"/>
              </a:spcAft>
              <a:buNone/>
            </a:pPr>
            <a:r>
              <a:rPr lang="en-US" sz="3000">
                <a:solidFill>
                  <a:srgbClr val="FF5722"/>
                </a:solidFill>
                <a:highlight>
                  <a:schemeClr val="lt1"/>
                </a:highlight>
                <a:latin typeface="Alfa Slab One"/>
                <a:ea typeface="Alfa Slab One"/>
                <a:cs typeface="Alfa Slab One"/>
                <a:sym typeface="Alfa Slab One"/>
              </a:rPr>
              <a:t>¿Cómo veo qué hay en cada cluster?</a:t>
            </a:r>
            <a:br>
              <a:rPr lang="en-US" sz="3000">
                <a:solidFill>
                  <a:srgbClr val="FF5722"/>
                </a:solidFill>
                <a:highlight>
                  <a:schemeClr val="lt1"/>
                </a:highlight>
                <a:latin typeface="Alfa Slab One"/>
                <a:ea typeface="Alfa Slab One"/>
                <a:cs typeface="Alfa Slab One"/>
                <a:sym typeface="Alfa Slab One"/>
              </a:rPr>
            </a:br>
            <a:r>
              <a:rPr lang="en-US" sz="3000">
                <a:solidFill>
                  <a:srgbClr val="FF5722"/>
                </a:solidFill>
                <a:highlight>
                  <a:schemeClr val="lt1"/>
                </a:highlight>
                <a:latin typeface="Alfa Slab One"/>
                <a:ea typeface="Alfa Slab One"/>
                <a:cs typeface="Alfa Slab One"/>
                <a:sym typeface="Alfa Slab One"/>
              </a:rPr>
              <a:t>Datos numéricos, muchas variables</a:t>
            </a:r>
            <a:endParaRPr sz="3000" i="0" u="none" strike="noStrike" cap="none">
              <a:solidFill>
                <a:srgbClr val="FF5722"/>
              </a:solidFill>
              <a:latin typeface="Alfa Slab One"/>
              <a:ea typeface="Alfa Slab One"/>
              <a:cs typeface="Alfa Slab One"/>
              <a:sym typeface="Alfa Slab One"/>
            </a:endParaRPr>
          </a:p>
        </p:txBody>
      </p:sp>
      <p:sp>
        <p:nvSpPr>
          <p:cNvPr id="360" name="Google Shape;360;p64"/>
          <p:cNvSpPr txBox="1"/>
          <p:nvPr/>
        </p:nvSpPr>
        <p:spPr>
          <a:xfrm>
            <a:off x="311750" y="3285950"/>
            <a:ext cx="8765100" cy="17736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00000"/>
              </a:lnSpc>
              <a:spcBef>
                <a:spcPts val="110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Proyecciones en espacios de menor dimensión ayudan a visualizar los resultados.</a:t>
            </a:r>
            <a:endParaRPr sz="1800">
              <a:solidFill>
                <a:srgbClr val="808080"/>
              </a:solidFill>
              <a:highlight>
                <a:srgbClr val="FFFFFF"/>
              </a:highlight>
              <a:latin typeface="Proxima Nova"/>
              <a:ea typeface="Proxima Nova"/>
              <a:cs typeface="Proxima Nova"/>
              <a:sym typeface="Proxima Nova"/>
            </a:endParaRPr>
          </a:p>
          <a:p>
            <a:pPr marL="914400" marR="0" lvl="1" indent="-342900" algn="l" rtl="0">
              <a:lnSpc>
                <a:spcPct val="100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Proyecciones, transformaciones  </a:t>
            </a:r>
            <a:endParaRPr sz="1800">
              <a:solidFill>
                <a:srgbClr val="808080"/>
              </a:solidFill>
              <a:highlight>
                <a:srgbClr val="FFFFFF"/>
              </a:highlight>
              <a:latin typeface="Proxima Nova"/>
              <a:ea typeface="Proxima Nova"/>
              <a:cs typeface="Proxima Nova"/>
              <a:sym typeface="Proxima Nova"/>
            </a:endParaRPr>
          </a:p>
          <a:p>
            <a:pPr marL="914400" marR="0" lvl="1" indent="-342900" algn="l" rtl="0">
              <a:lnSpc>
                <a:spcPct val="100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Principal component analysis (PCA),</a:t>
            </a:r>
            <a:endParaRPr sz="1800">
              <a:solidFill>
                <a:srgbClr val="808080"/>
              </a:solidFill>
              <a:highlight>
                <a:srgbClr val="FFFFFF"/>
              </a:highlight>
              <a:latin typeface="Proxima Nova"/>
              <a:ea typeface="Proxima Nova"/>
              <a:cs typeface="Proxima Nova"/>
              <a:sym typeface="Proxima Nova"/>
            </a:endParaRPr>
          </a:p>
          <a:p>
            <a:pPr marL="914400" marR="0" lvl="1" indent="-342900" algn="l" rtl="0">
              <a:lnSpc>
                <a:spcPct val="100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t-distributed Stochastic Neighbor Embedding (t-SNE)</a:t>
            </a:r>
            <a:endParaRPr sz="1800">
              <a:solidFill>
                <a:srgbClr val="808080"/>
              </a:solidFill>
              <a:highlight>
                <a:srgbClr val="FFFFFF"/>
              </a:highlight>
              <a:latin typeface="Proxima Nova"/>
              <a:ea typeface="Proxima Nova"/>
              <a:cs typeface="Proxima Nova"/>
              <a:sym typeface="Proxima Nova"/>
            </a:endParaRPr>
          </a:p>
          <a:p>
            <a:pPr marL="457200" marR="0" lvl="0" indent="0" algn="l" rtl="0">
              <a:lnSpc>
                <a:spcPct val="100000"/>
              </a:lnSpc>
              <a:spcBef>
                <a:spcPts val="1100"/>
              </a:spcBef>
              <a:spcAft>
                <a:spcPts val="0"/>
              </a:spcAft>
              <a:buNone/>
            </a:pPr>
            <a:endParaRPr sz="1800" b="1">
              <a:solidFill>
                <a:srgbClr val="808080"/>
              </a:solidFill>
              <a:highlight>
                <a:srgbClr val="FFFFFF"/>
              </a:highlight>
              <a:latin typeface="Proxima Nova"/>
              <a:ea typeface="Proxima Nova"/>
              <a:cs typeface="Proxima Nova"/>
              <a:sym typeface="Proxima Nova"/>
            </a:endParaRPr>
          </a:p>
          <a:p>
            <a:pPr marL="190500" marR="190500" lvl="0" indent="0" algn="l" rtl="0">
              <a:spcBef>
                <a:spcPts val="1100"/>
              </a:spcBef>
              <a:spcAft>
                <a:spcPts val="0"/>
              </a:spcAft>
              <a:buNone/>
            </a:pPr>
            <a:endParaRPr sz="1650" b="1">
              <a:solidFill>
                <a:schemeClr val="dk1"/>
              </a:solidFill>
              <a:highlight>
                <a:srgbClr val="FFFFFF"/>
              </a:highlight>
            </a:endParaRPr>
          </a:p>
          <a:p>
            <a:pPr marL="45720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p:txBody>
      </p:sp>
      <p:pic>
        <p:nvPicPr>
          <p:cNvPr id="361" name="Google Shape;361;p64"/>
          <p:cNvPicPr preferRelativeResize="0"/>
          <p:nvPr/>
        </p:nvPicPr>
        <p:blipFill>
          <a:blip r:embed="rId3">
            <a:alphaModFix/>
          </a:blip>
          <a:stretch>
            <a:fillRect/>
          </a:stretch>
        </p:blipFill>
        <p:spPr>
          <a:xfrm>
            <a:off x="62475" y="1630650"/>
            <a:ext cx="4040125" cy="1731500"/>
          </a:xfrm>
          <a:prstGeom prst="rect">
            <a:avLst/>
          </a:prstGeom>
          <a:noFill/>
          <a:ln>
            <a:noFill/>
          </a:ln>
        </p:spPr>
      </p:pic>
      <p:pic>
        <p:nvPicPr>
          <p:cNvPr id="362" name="Google Shape;362;p64"/>
          <p:cNvPicPr preferRelativeResize="0"/>
          <p:nvPr/>
        </p:nvPicPr>
        <p:blipFill rotWithShape="1">
          <a:blip r:embed="rId4">
            <a:alphaModFix/>
          </a:blip>
          <a:srcRect l="1725" t="30886" r="10701" b="34631"/>
          <a:stretch/>
        </p:blipFill>
        <p:spPr>
          <a:xfrm>
            <a:off x="3693000" y="1131350"/>
            <a:ext cx="5383749" cy="2334300"/>
          </a:xfrm>
          <a:prstGeom prst="rect">
            <a:avLst/>
          </a:prstGeom>
          <a:noFill/>
          <a:ln>
            <a:noFill/>
          </a:ln>
        </p:spPr>
      </p:pic>
      <p:pic>
        <p:nvPicPr>
          <p:cNvPr id="363" name="Google Shape;363;p64"/>
          <p:cNvPicPr preferRelativeResize="0"/>
          <p:nvPr/>
        </p:nvPicPr>
        <p:blipFill>
          <a:blip r:embed="rId5">
            <a:alphaModFix/>
          </a:blip>
          <a:stretch>
            <a:fillRect/>
          </a:stretch>
        </p:blipFill>
        <p:spPr>
          <a:xfrm>
            <a:off x="3700875" y="2937375"/>
            <a:ext cx="3492749" cy="4434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pic>
        <p:nvPicPr>
          <p:cNvPr id="368" name="Google Shape;368;p65"/>
          <p:cNvPicPr preferRelativeResize="0"/>
          <p:nvPr/>
        </p:nvPicPr>
        <p:blipFill>
          <a:blip r:embed="rId3">
            <a:alphaModFix/>
          </a:blip>
          <a:stretch>
            <a:fillRect/>
          </a:stretch>
        </p:blipFill>
        <p:spPr>
          <a:xfrm>
            <a:off x="3000425" y="1015109"/>
            <a:ext cx="6143576" cy="4033716"/>
          </a:xfrm>
          <a:prstGeom prst="rect">
            <a:avLst/>
          </a:prstGeom>
          <a:noFill/>
          <a:ln>
            <a:noFill/>
          </a:ln>
        </p:spPr>
      </p:pic>
      <p:sp>
        <p:nvSpPr>
          <p:cNvPr id="369" name="Google Shape;369;p65"/>
          <p:cNvSpPr txBox="1"/>
          <p:nvPr/>
        </p:nvSpPr>
        <p:spPr>
          <a:xfrm>
            <a:off x="311750" y="63940"/>
            <a:ext cx="8520000" cy="1147500"/>
          </a:xfrm>
          <a:prstGeom prst="rect">
            <a:avLst/>
          </a:prstGeom>
          <a:noFill/>
          <a:ln>
            <a:noFill/>
          </a:ln>
        </p:spPr>
        <p:txBody>
          <a:bodyPr spcFirstLastPara="1" wrap="square" lIns="91425" tIns="91425" rIns="91425" bIns="91425" anchor="t" anchorCtr="0">
            <a:noAutofit/>
          </a:bodyPr>
          <a:lstStyle/>
          <a:p>
            <a:pPr marL="0" lvl="0" indent="0" algn="l" rtl="0">
              <a:spcBef>
                <a:spcPts val="1100"/>
              </a:spcBef>
              <a:spcAft>
                <a:spcPts val="0"/>
              </a:spcAft>
              <a:buNone/>
            </a:pPr>
            <a:r>
              <a:rPr lang="en-US" sz="3000">
                <a:solidFill>
                  <a:srgbClr val="FF5722"/>
                </a:solidFill>
                <a:highlight>
                  <a:schemeClr val="lt1"/>
                </a:highlight>
                <a:latin typeface="Alfa Slab One"/>
                <a:ea typeface="Alfa Slab One"/>
                <a:cs typeface="Alfa Slab One"/>
                <a:sym typeface="Alfa Slab One"/>
              </a:rPr>
              <a:t>¿Cómo veo qué hay en cada cluster?</a:t>
            </a:r>
            <a:br>
              <a:rPr lang="en-US" sz="3000">
                <a:solidFill>
                  <a:srgbClr val="FF5722"/>
                </a:solidFill>
                <a:highlight>
                  <a:schemeClr val="lt1"/>
                </a:highlight>
                <a:latin typeface="Alfa Slab One"/>
                <a:ea typeface="Alfa Slab One"/>
                <a:cs typeface="Alfa Slab One"/>
                <a:sym typeface="Alfa Slab One"/>
              </a:rPr>
            </a:br>
            <a:r>
              <a:rPr lang="en-US" sz="3000">
                <a:solidFill>
                  <a:srgbClr val="FF5722"/>
                </a:solidFill>
                <a:highlight>
                  <a:schemeClr val="lt1"/>
                </a:highlight>
                <a:latin typeface="Alfa Slab One"/>
                <a:ea typeface="Alfa Slab One"/>
                <a:cs typeface="Alfa Slab One"/>
                <a:sym typeface="Alfa Slab One"/>
              </a:rPr>
              <a:t>Datos numéricos, muchas variables</a:t>
            </a:r>
            <a:endParaRPr sz="3000" i="0" u="none" strike="noStrike" cap="none">
              <a:solidFill>
                <a:srgbClr val="FF5722"/>
              </a:solidFill>
              <a:latin typeface="Alfa Slab One"/>
              <a:ea typeface="Alfa Slab One"/>
              <a:cs typeface="Alfa Slab One"/>
              <a:sym typeface="Alfa Slab One"/>
            </a:endParaRPr>
          </a:p>
        </p:txBody>
      </p:sp>
      <p:sp>
        <p:nvSpPr>
          <p:cNvPr id="370" name="Google Shape;370;p65"/>
          <p:cNvSpPr txBox="1"/>
          <p:nvPr/>
        </p:nvSpPr>
        <p:spPr>
          <a:xfrm>
            <a:off x="107225" y="1436850"/>
            <a:ext cx="2893200" cy="69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666666"/>
                </a:solidFill>
                <a:latin typeface="Proxima Nova"/>
                <a:ea typeface="Proxima Nova"/>
                <a:cs typeface="Proxima Nova"/>
                <a:sym typeface="Proxima Nova"/>
              </a:rPr>
              <a:t>Spectral embedding </a:t>
            </a:r>
            <a:endParaRPr sz="1800" b="1">
              <a:solidFill>
                <a:srgbClr val="808080"/>
              </a:solidFill>
              <a:highlight>
                <a:srgbClr val="FFFFFF"/>
              </a:highlight>
              <a:latin typeface="Proxima Nova"/>
              <a:ea typeface="Proxima Nova"/>
              <a:cs typeface="Proxima Nova"/>
              <a:sym typeface="Proxima Nova"/>
            </a:endParaRPr>
          </a:p>
          <a:p>
            <a:pPr marL="190500" marR="190500" lvl="0" indent="0" algn="l" rtl="0">
              <a:spcBef>
                <a:spcPts val="1100"/>
              </a:spcBef>
              <a:spcAft>
                <a:spcPts val="0"/>
              </a:spcAft>
              <a:buNone/>
            </a:pPr>
            <a:endParaRPr sz="1650" b="1">
              <a:solidFill>
                <a:schemeClr val="dk1"/>
              </a:solidFill>
              <a:highlight>
                <a:srgbClr val="FFFFFF"/>
              </a:highlight>
            </a:endParaRPr>
          </a:p>
          <a:p>
            <a:pPr marL="457200" lvl="0" indent="0" algn="l" rtl="0">
              <a:lnSpc>
                <a:spcPct val="115000"/>
              </a:lnSpc>
              <a:spcBef>
                <a:spcPts val="0"/>
              </a:spcBef>
              <a:spcAft>
                <a:spcPts val="0"/>
              </a:spcAft>
              <a:buNone/>
            </a:pPr>
            <a:endParaRPr sz="1800">
              <a:solidFill>
                <a:srgbClr val="666666"/>
              </a:solidFill>
              <a:latin typeface="Proxima Nova"/>
              <a:ea typeface="Proxima Nova"/>
              <a:cs typeface="Proxima Nova"/>
              <a:sym typeface="Proxima Nova"/>
            </a:endParaRPr>
          </a:p>
        </p:txBody>
      </p:sp>
      <p:pic>
        <p:nvPicPr>
          <p:cNvPr id="371" name="Google Shape;371;p65"/>
          <p:cNvPicPr preferRelativeResize="0"/>
          <p:nvPr/>
        </p:nvPicPr>
        <p:blipFill>
          <a:blip r:embed="rId4">
            <a:alphaModFix/>
          </a:blip>
          <a:stretch>
            <a:fillRect/>
          </a:stretch>
        </p:blipFill>
        <p:spPr>
          <a:xfrm>
            <a:off x="43275" y="4461375"/>
            <a:ext cx="3492749" cy="4434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66"/>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a:solidFill>
                  <a:srgbClr val="FF5722"/>
                </a:solidFill>
                <a:latin typeface="Alfa Slab One"/>
                <a:ea typeface="Alfa Slab One"/>
                <a:cs typeface="Alfa Slab One"/>
                <a:sym typeface="Alfa Slab One"/>
              </a:rPr>
              <a:t>Datos categóricos o mixtos</a:t>
            </a:r>
            <a:endParaRPr sz="3000">
              <a:solidFill>
                <a:schemeClr val="dk1"/>
              </a:solidFill>
            </a:endParaRPr>
          </a:p>
          <a:p>
            <a:pPr marL="0" marR="0" lvl="0" indent="0" algn="l" rtl="0">
              <a:lnSpc>
                <a:spcPct val="100000"/>
              </a:lnSpc>
              <a:spcBef>
                <a:spcPts val="0"/>
              </a:spcBef>
              <a:spcAft>
                <a:spcPts val="0"/>
              </a:spcAft>
              <a:buNone/>
            </a:pPr>
            <a:endParaRPr sz="3000">
              <a:solidFill>
                <a:srgbClr val="FF5722"/>
              </a:solidFill>
              <a:latin typeface="Alfa Slab One"/>
              <a:ea typeface="Alfa Slab One"/>
              <a:cs typeface="Alfa Slab One"/>
              <a:sym typeface="Alfa Slab One"/>
            </a:endParaRPr>
          </a:p>
        </p:txBody>
      </p:sp>
      <p:pic>
        <p:nvPicPr>
          <p:cNvPr id="377" name="Google Shape;377;p66"/>
          <p:cNvPicPr preferRelativeResize="0"/>
          <p:nvPr/>
        </p:nvPicPr>
        <p:blipFill rotWithShape="1">
          <a:blip r:embed="rId3">
            <a:alphaModFix/>
          </a:blip>
          <a:srcRect/>
          <a:stretch/>
        </p:blipFill>
        <p:spPr>
          <a:xfrm>
            <a:off x="790075" y="1152575"/>
            <a:ext cx="5924499" cy="2725276"/>
          </a:xfrm>
          <a:prstGeom prst="rect">
            <a:avLst/>
          </a:prstGeom>
          <a:noFill/>
          <a:ln>
            <a:noFill/>
          </a:ln>
        </p:spPr>
      </p:pic>
      <p:sp>
        <p:nvSpPr>
          <p:cNvPr id="378" name="Google Shape;378;p66"/>
          <p:cNvSpPr/>
          <p:nvPr/>
        </p:nvSpPr>
        <p:spPr>
          <a:xfrm>
            <a:off x="4513750" y="1081375"/>
            <a:ext cx="465300" cy="369900"/>
          </a:xfrm>
          <a:prstGeom prst="ellipse">
            <a:avLst/>
          </a:prstGeom>
          <a:noFill/>
          <a:ln w="9525" cap="flat" cmpd="sng">
            <a:solidFill>
              <a:srgbClr val="FF57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66"/>
          <p:cNvSpPr txBox="1"/>
          <p:nvPr/>
        </p:nvSpPr>
        <p:spPr>
          <a:xfrm>
            <a:off x="838200" y="4267200"/>
            <a:ext cx="4688700" cy="565500"/>
          </a:xfrm>
          <a:prstGeom prst="rect">
            <a:avLst/>
          </a:prstGeom>
          <a:no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US" sz="1050">
                <a:solidFill>
                  <a:schemeClr val="dk1"/>
                </a:solidFill>
                <a:highlight>
                  <a:srgbClr val="FFFFFE"/>
                </a:highlight>
                <a:latin typeface="Courier New"/>
                <a:ea typeface="Courier New"/>
                <a:cs typeface="Courier New"/>
                <a:sym typeface="Courier New"/>
              </a:rPr>
              <a:t>Análisis Descriptivo de cada grupo encontrado</a:t>
            </a:r>
            <a:endParaRPr sz="1050">
              <a:solidFill>
                <a:schemeClr val="dk1"/>
              </a:solidFill>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None/>
            </a:pPr>
            <a:r>
              <a:rPr lang="en-US" sz="1050">
                <a:solidFill>
                  <a:schemeClr val="dk1"/>
                </a:solidFill>
                <a:highlight>
                  <a:srgbClr val="FFFFFE"/>
                </a:highlight>
                <a:latin typeface="Courier New"/>
                <a:ea typeface="Courier New"/>
                <a:cs typeface="Courier New"/>
                <a:sym typeface="Courier New"/>
              </a:rPr>
              <a:t>Tabla de contingencia grupos vs. alguna categórica</a:t>
            </a:r>
            <a:endParaRPr sz="1050">
              <a:solidFill>
                <a:schemeClr val="dk1"/>
              </a:solidFill>
              <a:highlight>
                <a:srgbClr val="FFFFFE"/>
              </a:highlight>
              <a:latin typeface="Courier New"/>
              <a:ea typeface="Courier New"/>
              <a:cs typeface="Courier New"/>
              <a:sym typeface="Courier New"/>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67"/>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190500" lvl="0" indent="0" algn="l" rtl="0">
              <a:spcBef>
                <a:spcPts val="1100"/>
              </a:spcBef>
              <a:spcAft>
                <a:spcPts val="0"/>
              </a:spcAft>
              <a:buNone/>
            </a:pPr>
            <a:r>
              <a:rPr lang="en-US" sz="3000" b="1">
                <a:solidFill>
                  <a:srgbClr val="FF5722"/>
                </a:solidFill>
                <a:highlight>
                  <a:schemeClr val="lt1"/>
                </a:highlight>
                <a:latin typeface="Alfa Slab One"/>
                <a:ea typeface="Alfa Slab One"/>
                <a:cs typeface="Alfa Slab One"/>
                <a:sym typeface="Alfa Slab One"/>
              </a:rPr>
              <a:t>Cómo evalúo la bondad de cada solución</a:t>
            </a:r>
            <a:endParaRPr sz="3000" b="1" i="0" u="none" strike="noStrike" cap="none">
              <a:solidFill>
                <a:srgbClr val="FF5722"/>
              </a:solidFill>
              <a:latin typeface="Alfa Slab One"/>
              <a:ea typeface="Alfa Slab One"/>
              <a:cs typeface="Alfa Slab One"/>
              <a:sym typeface="Alfa Slab One"/>
            </a:endParaRPr>
          </a:p>
        </p:txBody>
      </p:sp>
      <p:sp>
        <p:nvSpPr>
          <p:cNvPr id="385" name="Google Shape;385;p67"/>
          <p:cNvSpPr txBox="1"/>
          <p:nvPr/>
        </p:nvSpPr>
        <p:spPr>
          <a:xfrm>
            <a:off x="311760" y="1152360"/>
            <a:ext cx="8520000" cy="3416100"/>
          </a:xfrm>
          <a:prstGeom prst="rect">
            <a:avLst/>
          </a:prstGeom>
          <a:noFill/>
          <a:ln>
            <a:noFill/>
          </a:ln>
        </p:spPr>
        <p:txBody>
          <a:bodyPr spcFirstLastPara="1" wrap="square" lIns="91425" tIns="91425" rIns="91425" bIns="91425" anchor="t" anchorCtr="0">
            <a:noAutofit/>
          </a:bodyPr>
          <a:lstStyle/>
          <a:p>
            <a:pPr marL="457200" marR="190500" lvl="0" indent="0" algn="l" rtl="0">
              <a:spcBef>
                <a:spcPts val="1100"/>
              </a:spcBef>
              <a:spcAft>
                <a:spcPts val="0"/>
              </a:spcAft>
              <a:buNone/>
            </a:pPr>
            <a:endParaRPr sz="1800" b="1">
              <a:solidFill>
                <a:srgbClr val="808080"/>
              </a:solidFill>
              <a:highlight>
                <a:srgbClr val="FFFFFF"/>
              </a:highlight>
              <a:latin typeface="Proxima Nova"/>
              <a:ea typeface="Proxima Nova"/>
              <a:cs typeface="Proxima Nova"/>
              <a:sym typeface="Proxima Nova"/>
            </a:endParaRPr>
          </a:p>
          <a:p>
            <a:pPr marL="457200" marR="0" lvl="0"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Experto de Dominio, utilidad, relevancia</a:t>
            </a:r>
            <a:endParaRPr sz="1800">
              <a:solidFill>
                <a:srgbClr val="808080"/>
              </a:solidFill>
              <a:highlight>
                <a:srgbClr val="FFFFFF"/>
              </a:highlight>
              <a:latin typeface="Proxima Nova"/>
              <a:ea typeface="Proxima Nova"/>
              <a:cs typeface="Proxima Nova"/>
              <a:sym typeface="Proxima Nova"/>
            </a:endParaRPr>
          </a:p>
          <a:p>
            <a:pPr marL="457200" lvl="0"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Comparación de métodos</a:t>
            </a:r>
            <a:endParaRPr sz="1800">
              <a:solidFill>
                <a:srgbClr val="808080"/>
              </a:solidFill>
              <a:highlight>
                <a:srgbClr val="FFFFFF"/>
              </a:highlight>
              <a:latin typeface="Proxima Nova"/>
              <a:ea typeface="Proxima Nova"/>
              <a:cs typeface="Proxima Nova"/>
              <a:sym typeface="Proxima Nova"/>
            </a:endParaRPr>
          </a:p>
          <a:p>
            <a:pPr marL="914400" lvl="1"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Rand measure</a:t>
            </a:r>
            <a:endParaRPr sz="1800">
              <a:solidFill>
                <a:srgbClr val="808080"/>
              </a:solidFill>
              <a:highlight>
                <a:srgbClr val="FFFFFF"/>
              </a:highlight>
              <a:latin typeface="Proxima Nova"/>
              <a:ea typeface="Proxima Nova"/>
              <a:cs typeface="Proxima Nova"/>
              <a:sym typeface="Proxima Nova"/>
            </a:endParaRPr>
          </a:p>
          <a:p>
            <a:pPr marL="914400" lvl="1"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Mutual Information score</a:t>
            </a:r>
            <a:endParaRPr sz="1800">
              <a:solidFill>
                <a:srgbClr val="808080"/>
              </a:solidFill>
              <a:highlight>
                <a:srgbClr val="FFFFFF"/>
              </a:highlight>
              <a:latin typeface="Proxima Nova"/>
              <a:ea typeface="Proxima Nova"/>
              <a:cs typeface="Proxima Nova"/>
              <a:sym typeface="Proxima Nova"/>
            </a:endParaRPr>
          </a:p>
          <a:p>
            <a:pPr marL="914400" lvl="1"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rgbClr val="FFFFFF"/>
                </a:highlight>
                <a:latin typeface="Proxima Nova"/>
                <a:ea typeface="Proxima Nova"/>
                <a:cs typeface="Proxima Nova"/>
                <a:sym typeface="Proxima Nova"/>
              </a:rPr>
              <a:t>Contingency Matrix</a:t>
            </a:r>
            <a:endParaRPr sz="1800">
              <a:solidFill>
                <a:srgbClr val="808080"/>
              </a:solidFill>
              <a:highlight>
                <a:srgbClr val="FFFFFF"/>
              </a:highlight>
              <a:latin typeface="Proxima Nova"/>
              <a:ea typeface="Proxima Nova"/>
              <a:cs typeface="Proxima Nova"/>
              <a:sym typeface="Proxima Nova"/>
            </a:endParaRPr>
          </a:p>
          <a:p>
            <a:pPr marL="914400" lvl="1"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chemeClr val="lt1"/>
                </a:highlight>
                <a:latin typeface="Proxima Nova"/>
                <a:ea typeface="Proxima Nova"/>
                <a:cs typeface="Proxima Nova"/>
                <a:sym typeface="Proxima Nova"/>
              </a:rPr>
              <a:t>Silhouette</a:t>
            </a:r>
            <a:endParaRPr sz="1800">
              <a:solidFill>
                <a:srgbClr val="808080"/>
              </a:solidFill>
              <a:highlight>
                <a:schemeClr val="lt1"/>
              </a:highlight>
              <a:latin typeface="Proxima Nova"/>
              <a:ea typeface="Proxima Nova"/>
              <a:cs typeface="Proxima Nova"/>
              <a:sym typeface="Proxima Nova"/>
            </a:endParaRPr>
          </a:p>
          <a:p>
            <a:pPr marL="457200" lvl="0"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chemeClr val="lt1"/>
                </a:highlight>
                <a:latin typeface="Proxima Nova"/>
                <a:ea typeface="Proxima Nova"/>
                <a:cs typeface="Proxima Nova"/>
                <a:sym typeface="Proxima Nova"/>
              </a:rPr>
              <a:t>Para un método fijo, </a:t>
            </a:r>
            <a:endParaRPr sz="1800">
              <a:solidFill>
                <a:srgbClr val="808080"/>
              </a:solidFill>
              <a:highlight>
                <a:schemeClr val="lt1"/>
              </a:highlight>
              <a:latin typeface="Proxima Nova"/>
              <a:ea typeface="Proxima Nova"/>
              <a:cs typeface="Proxima Nova"/>
              <a:sym typeface="Proxima Nova"/>
            </a:endParaRPr>
          </a:p>
          <a:p>
            <a:pPr marL="914400" lvl="1"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chemeClr val="lt1"/>
                </a:highlight>
                <a:latin typeface="Proxima Nova"/>
                <a:ea typeface="Proxima Nova"/>
                <a:cs typeface="Proxima Nova"/>
                <a:sym typeface="Proxima Nova"/>
              </a:rPr>
              <a:t>Elbow method</a:t>
            </a:r>
            <a:endParaRPr sz="1800">
              <a:solidFill>
                <a:srgbClr val="808080"/>
              </a:solidFill>
              <a:highlight>
                <a:schemeClr val="lt1"/>
              </a:highlight>
              <a:latin typeface="Proxima Nova"/>
              <a:ea typeface="Proxima Nova"/>
              <a:cs typeface="Proxima Nova"/>
              <a:sym typeface="Proxima Nova"/>
            </a:endParaRPr>
          </a:p>
          <a:p>
            <a:pPr marL="914400" lvl="1" indent="-342900" algn="l" rtl="0">
              <a:lnSpc>
                <a:spcPct val="115000"/>
              </a:lnSpc>
              <a:spcBef>
                <a:spcPts val="0"/>
              </a:spcBef>
              <a:spcAft>
                <a:spcPts val="0"/>
              </a:spcAft>
              <a:buClr>
                <a:srgbClr val="808080"/>
              </a:buClr>
              <a:buSzPts val="1800"/>
              <a:buFont typeface="Proxima Nova"/>
              <a:buChar char="➢"/>
            </a:pPr>
            <a:r>
              <a:rPr lang="en-US" sz="1800">
                <a:solidFill>
                  <a:srgbClr val="808080"/>
                </a:solidFill>
                <a:highlight>
                  <a:schemeClr val="lt1"/>
                </a:highlight>
                <a:latin typeface="Proxima Nova"/>
                <a:ea typeface="Proxima Nova"/>
                <a:cs typeface="Proxima Nova"/>
                <a:sym typeface="Proxima Nova"/>
              </a:rPr>
              <a:t>BIC, AIC</a:t>
            </a:r>
            <a:endParaRPr sz="1800">
              <a:solidFill>
                <a:srgbClr val="808080"/>
              </a:solidFill>
              <a:highlight>
                <a:schemeClr val="lt1"/>
              </a:highlight>
              <a:latin typeface="Proxima Nova"/>
              <a:ea typeface="Proxima Nova"/>
              <a:cs typeface="Proxima Nova"/>
              <a:sym typeface="Proxima Nova"/>
            </a:endParaRPr>
          </a:p>
          <a:p>
            <a:pPr marL="0" lvl="0" indent="0" algn="l" rtl="0">
              <a:lnSpc>
                <a:spcPct val="115000"/>
              </a:lnSpc>
              <a:spcBef>
                <a:spcPts val="0"/>
              </a:spcBef>
              <a:spcAft>
                <a:spcPts val="0"/>
              </a:spcAft>
              <a:buNone/>
            </a:pPr>
            <a:endParaRPr sz="1800">
              <a:solidFill>
                <a:srgbClr val="808080"/>
              </a:solidFill>
              <a:highlight>
                <a:schemeClr val="lt1"/>
              </a:highlight>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43"/>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b="0" i="0" u="none" strike="noStrike" cap="none">
                <a:solidFill>
                  <a:srgbClr val="FF5722"/>
                </a:solidFill>
                <a:latin typeface="Alfa Slab One"/>
                <a:ea typeface="Alfa Slab One"/>
                <a:cs typeface="Alfa Slab One"/>
                <a:sym typeface="Alfa Slab One"/>
              </a:rPr>
              <a:t>Cómo funciona clustering</a:t>
            </a:r>
            <a:endParaRPr sz="3000" b="0" i="0" u="none" strike="noStrike" cap="none">
              <a:solidFill>
                <a:srgbClr val="000000"/>
              </a:solidFill>
              <a:latin typeface="Arial"/>
              <a:ea typeface="Arial"/>
              <a:cs typeface="Arial"/>
              <a:sym typeface="Arial"/>
            </a:endParaRPr>
          </a:p>
        </p:txBody>
      </p:sp>
      <p:sp>
        <p:nvSpPr>
          <p:cNvPr id="182" name="Google Shape;182;p43"/>
          <p:cNvSpPr txBox="1"/>
          <p:nvPr/>
        </p:nvSpPr>
        <p:spPr>
          <a:xfrm>
            <a:off x="311760" y="1152360"/>
            <a:ext cx="8520000" cy="3416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800" b="0" i="0" u="none" strike="noStrike" cap="none">
                <a:solidFill>
                  <a:srgbClr val="666666"/>
                </a:solidFill>
                <a:latin typeface="Proxima Nova"/>
                <a:ea typeface="Proxima Nova"/>
                <a:cs typeface="Proxima Nova"/>
                <a:sym typeface="Proxima Nova"/>
              </a:rPr>
              <a:t>Agrupar objetos semejantes, parecidos</a:t>
            </a:r>
            <a:endParaRPr sz="1800" b="0" i="0" u="none" strike="noStrike" cap="none">
              <a:solidFill>
                <a:srgbClr val="000000"/>
              </a:solidFill>
              <a:latin typeface="Arial"/>
              <a:ea typeface="Arial"/>
              <a:cs typeface="Arial"/>
              <a:sym typeface="Arial"/>
            </a:endParaRPr>
          </a:p>
          <a:p>
            <a:pPr marL="457200" marR="0" lvl="0" indent="-342719" algn="l" rtl="0">
              <a:lnSpc>
                <a:spcPct val="115000"/>
              </a:lnSpc>
              <a:spcBef>
                <a:spcPts val="1599"/>
              </a:spcBef>
              <a:spcAft>
                <a:spcPts val="0"/>
              </a:spcAft>
              <a:buClr>
                <a:srgbClr val="666666"/>
              </a:buClr>
              <a:buSzPts val="1800"/>
              <a:buFont typeface="Proxima Nova"/>
              <a:buChar char="-"/>
            </a:pPr>
            <a:r>
              <a:rPr lang="en-US" sz="1800" i="0" u="sng" strike="noStrike" cap="none">
                <a:solidFill>
                  <a:srgbClr val="666666"/>
                </a:solidFill>
                <a:latin typeface="Proxima Nova"/>
                <a:ea typeface="Proxima Nova"/>
                <a:cs typeface="Proxima Nova"/>
                <a:sym typeface="Proxima Nova"/>
              </a:rPr>
              <a:t>Entrada</a:t>
            </a:r>
            <a:r>
              <a:rPr lang="en-US" sz="1800" i="0" u="none" strike="noStrike" cap="none">
                <a:solidFill>
                  <a:srgbClr val="666666"/>
                </a:solidFill>
                <a:latin typeface="Proxima Nova"/>
                <a:ea typeface="Proxima Nova"/>
                <a:cs typeface="Proxima Nova"/>
                <a:sym typeface="Proxima Nova"/>
              </a:rPr>
              <a:t>:</a:t>
            </a:r>
            <a:r>
              <a:rPr lang="en-US" sz="1800" b="0" i="0" u="none" strike="noStrike" cap="none">
                <a:solidFill>
                  <a:srgbClr val="666666"/>
                </a:solidFill>
                <a:latin typeface="Proxima Nova"/>
                <a:ea typeface="Proxima Nova"/>
                <a:cs typeface="Proxima Nova"/>
                <a:sym typeface="Proxima Nova"/>
              </a:rPr>
              <a:t> n objetos o individuo</a:t>
            </a:r>
            <a:r>
              <a:rPr lang="en-US" sz="1800">
                <a:solidFill>
                  <a:srgbClr val="666666"/>
                </a:solidFill>
                <a:latin typeface="Proxima Nova"/>
                <a:ea typeface="Proxima Nova"/>
                <a:cs typeface="Proxima Nova"/>
                <a:sym typeface="Proxima Nova"/>
              </a:rPr>
              <a:t>s</a:t>
            </a:r>
            <a:r>
              <a:rPr lang="en-US" sz="1800" b="0" i="0" u="none" strike="noStrike" cap="none">
                <a:solidFill>
                  <a:srgbClr val="666666"/>
                </a:solidFill>
                <a:latin typeface="Proxima Nova"/>
                <a:ea typeface="Proxima Nova"/>
                <a:cs typeface="Proxima Nova"/>
                <a:sym typeface="Proxima Nova"/>
              </a:rPr>
              <a:t> en un espacio </a:t>
            </a:r>
            <a:r>
              <a:rPr lang="en-US" sz="1800">
                <a:solidFill>
                  <a:srgbClr val="666666"/>
                </a:solidFill>
                <a:latin typeface="Proxima Nova"/>
                <a:ea typeface="Proxima Nova"/>
                <a:cs typeface="Proxima Nova"/>
                <a:sym typeface="Proxima Nova"/>
              </a:rPr>
              <a:t>m</a:t>
            </a:r>
            <a:r>
              <a:rPr lang="en-US" sz="1800" b="0" i="0" u="none" strike="noStrike" cap="none">
                <a:solidFill>
                  <a:srgbClr val="666666"/>
                </a:solidFill>
                <a:latin typeface="Proxima Nova"/>
                <a:ea typeface="Proxima Nova"/>
                <a:cs typeface="Proxima Nova"/>
                <a:sym typeface="Proxima Nova"/>
              </a:rPr>
              <a:t>-dimensional:</a:t>
            </a:r>
            <a:br>
              <a:rPr lang="en-US" sz="1800" b="0" i="0" u="none" strike="noStrike" cap="none">
                <a:solidFill>
                  <a:srgbClr val="666666"/>
                </a:solidFill>
                <a:latin typeface="Proxima Nova"/>
                <a:ea typeface="Proxima Nova"/>
                <a:cs typeface="Proxima Nova"/>
                <a:sym typeface="Proxima Nova"/>
              </a:rPr>
            </a:br>
            <a:r>
              <a:rPr lang="en-US" sz="1800">
                <a:solidFill>
                  <a:srgbClr val="666666"/>
                </a:solidFill>
                <a:latin typeface="Proxima Nova"/>
                <a:ea typeface="Proxima Nova"/>
                <a:cs typeface="Proxima Nova"/>
                <a:sym typeface="Proxima Nova"/>
              </a:rPr>
              <a:t>X en R</a:t>
            </a:r>
            <a:r>
              <a:rPr lang="en-US" sz="1800" baseline="30000">
                <a:solidFill>
                  <a:srgbClr val="666666"/>
                </a:solidFill>
                <a:latin typeface="Proxima Nova"/>
                <a:ea typeface="Proxima Nova"/>
                <a:cs typeface="Proxima Nova"/>
                <a:sym typeface="Proxima Nova"/>
              </a:rPr>
              <a:t>nxm</a:t>
            </a:r>
            <a:r>
              <a:rPr lang="en-US" sz="1800">
                <a:solidFill>
                  <a:srgbClr val="666666"/>
                </a:solidFill>
                <a:latin typeface="Proxima Nova"/>
                <a:ea typeface="Proxima Nova"/>
                <a:cs typeface="Proxima Nova"/>
                <a:sym typeface="Proxima Nova"/>
              </a:rPr>
              <a:t>, cada fila representa un objeto  (vector con m valores)</a:t>
            </a:r>
            <a:endParaRPr sz="1800">
              <a:solidFill>
                <a:srgbClr val="666666"/>
              </a:solidFill>
              <a:latin typeface="Proxima Nova"/>
              <a:ea typeface="Proxima Nova"/>
              <a:cs typeface="Proxima Nova"/>
              <a:sym typeface="Proxima Nova"/>
            </a:endParaRPr>
          </a:p>
          <a:p>
            <a:pPr marL="457200" marR="0" lvl="0" indent="-342719" algn="l" rtl="0">
              <a:lnSpc>
                <a:spcPct val="115000"/>
              </a:lnSpc>
              <a:spcBef>
                <a:spcPts val="0"/>
              </a:spcBef>
              <a:spcAft>
                <a:spcPts val="0"/>
              </a:spcAft>
              <a:buClr>
                <a:srgbClr val="666666"/>
              </a:buClr>
              <a:buSzPts val="1800"/>
              <a:buFont typeface="Proxima Nova"/>
              <a:buChar char="-"/>
            </a:pPr>
            <a:r>
              <a:rPr lang="en-US" sz="1800" b="0" i="0" u="sng" strike="noStrike" cap="none">
                <a:solidFill>
                  <a:srgbClr val="666666"/>
                </a:solidFill>
                <a:latin typeface="Proxima Nova"/>
                <a:ea typeface="Proxima Nova"/>
                <a:cs typeface="Proxima Nova"/>
                <a:sym typeface="Proxima Nova"/>
              </a:rPr>
              <a:t>Salida</a:t>
            </a:r>
            <a:r>
              <a:rPr lang="en-US" sz="1800" b="0" i="0" u="none" strike="noStrike" cap="none">
                <a:solidFill>
                  <a:srgbClr val="666666"/>
                </a:solidFill>
                <a:latin typeface="Proxima Nova"/>
                <a:ea typeface="Proxima Nova"/>
                <a:cs typeface="Proxima Nova"/>
                <a:sym typeface="Proxima Nova"/>
              </a:rPr>
              <a:t>: una </a:t>
            </a:r>
            <a:r>
              <a:rPr lang="en-US" sz="1800" b="1" i="0" u="none" strike="noStrike" cap="none">
                <a:solidFill>
                  <a:srgbClr val="666666"/>
                </a:solidFill>
                <a:latin typeface="Proxima Nova"/>
                <a:ea typeface="Proxima Nova"/>
                <a:cs typeface="Proxima Nova"/>
                <a:sym typeface="Proxima Nova"/>
              </a:rPr>
              <a:t>solución </a:t>
            </a:r>
            <a:r>
              <a:rPr lang="en-US" sz="1800" b="0" i="0" u="none" strike="noStrike" cap="none">
                <a:solidFill>
                  <a:srgbClr val="666666"/>
                </a:solidFill>
                <a:latin typeface="Proxima Nova"/>
                <a:ea typeface="Proxima Nova"/>
                <a:cs typeface="Proxima Nova"/>
                <a:sym typeface="Proxima Nova"/>
              </a:rPr>
              <a:t>con </a:t>
            </a:r>
            <a:r>
              <a:rPr lang="en-US" sz="1800">
                <a:solidFill>
                  <a:srgbClr val="666666"/>
                </a:solidFill>
                <a:latin typeface="Proxima Nova"/>
                <a:ea typeface="Proxima Nova"/>
                <a:cs typeface="Proxima Nova"/>
                <a:sym typeface="Proxima Nova"/>
              </a:rPr>
              <a:t>conglomerados</a:t>
            </a:r>
            <a:r>
              <a:rPr lang="en-US" sz="1800" b="0" i="0" u="none" strike="noStrike" cap="none">
                <a:solidFill>
                  <a:srgbClr val="666666"/>
                </a:solidFill>
                <a:latin typeface="Proxima Nova"/>
                <a:ea typeface="Proxima Nova"/>
                <a:cs typeface="Proxima Nova"/>
                <a:sym typeface="Proxima Nova"/>
              </a:rPr>
              <a:t> (</a:t>
            </a:r>
            <a:r>
              <a:rPr lang="en-US" sz="1800" b="1" i="0" u="none" strike="noStrike" cap="none">
                <a:solidFill>
                  <a:srgbClr val="666666"/>
                </a:solidFill>
                <a:latin typeface="Proxima Nova"/>
                <a:ea typeface="Proxima Nova"/>
                <a:cs typeface="Proxima Nova"/>
                <a:sym typeface="Proxima Nova"/>
              </a:rPr>
              <a:t>clusters</a:t>
            </a:r>
            <a:r>
              <a:rPr lang="en-US" sz="1800" b="0" i="0" u="none" strike="noStrike" cap="none">
                <a:solidFill>
                  <a:srgbClr val="666666"/>
                </a:solidFill>
                <a:latin typeface="Proxima Nova"/>
                <a:ea typeface="Proxima Nova"/>
                <a:cs typeface="Proxima Nova"/>
                <a:sym typeface="Proxima Nova"/>
              </a:rPr>
              <a:t>) de objetos </a:t>
            </a:r>
            <a:r>
              <a:rPr lang="en-US" sz="1800">
                <a:solidFill>
                  <a:srgbClr val="666666"/>
                </a:solidFill>
                <a:latin typeface="Proxima Nova"/>
                <a:ea typeface="Proxima Nova"/>
                <a:cs typeface="Proxima Nova"/>
                <a:sym typeface="Proxima Nova"/>
              </a:rPr>
              <a:t>semejantes</a:t>
            </a:r>
            <a:br>
              <a:rPr lang="en-US" sz="1800">
                <a:solidFill>
                  <a:srgbClr val="666666"/>
                </a:solidFill>
                <a:latin typeface="Proxima Nova"/>
                <a:ea typeface="Proxima Nova"/>
                <a:cs typeface="Proxima Nova"/>
                <a:sym typeface="Proxima Nova"/>
              </a:rPr>
            </a:br>
            <a:r>
              <a:rPr lang="en-US" sz="1800">
                <a:solidFill>
                  <a:srgbClr val="666666"/>
                </a:solidFill>
                <a:latin typeface="Proxima Nova"/>
                <a:ea typeface="Proxima Nova"/>
                <a:cs typeface="Proxima Nova"/>
                <a:sym typeface="Proxima Nova"/>
              </a:rPr>
              <a:t>(</a:t>
            </a:r>
            <a:r>
              <a:rPr lang="en-US" sz="1800" b="0" i="0" u="none" strike="noStrike" cap="none">
                <a:solidFill>
                  <a:srgbClr val="666666"/>
                </a:solidFill>
                <a:latin typeface="Proxima Nova"/>
                <a:ea typeface="Proxima Nova"/>
                <a:cs typeface="Proxima Nova"/>
                <a:sym typeface="Proxima Nova"/>
              </a:rPr>
              <a:t>semejantes → cercanos en el espacio o similares)</a:t>
            </a:r>
            <a:endParaRPr sz="1800" b="0" i="0" u="none" strike="noStrike" cap="none">
              <a:solidFill>
                <a:srgbClr val="000000"/>
              </a:solidFill>
              <a:latin typeface="Arial"/>
              <a:ea typeface="Arial"/>
              <a:cs typeface="Arial"/>
              <a:sym typeface="Arial"/>
            </a:endParaRPr>
          </a:p>
          <a:p>
            <a:pPr marL="914400" marR="0" lvl="1"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Se minimiza la distancia entre los objetos de un mismo </a:t>
            </a:r>
            <a:r>
              <a:rPr lang="en-US" sz="1800">
                <a:solidFill>
                  <a:srgbClr val="666666"/>
                </a:solidFill>
                <a:latin typeface="Proxima Nova"/>
                <a:ea typeface="Proxima Nova"/>
                <a:cs typeface="Proxima Nova"/>
                <a:sym typeface="Proxima Nova"/>
              </a:rPr>
              <a:t>conglomerado</a:t>
            </a:r>
            <a:endParaRPr sz="1800" b="0" i="0" u="none" strike="noStrike" cap="none">
              <a:solidFill>
                <a:srgbClr val="000000"/>
              </a:solidFill>
              <a:latin typeface="Arial"/>
              <a:ea typeface="Arial"/>
              <a:cs typeface="Arial"/>
              <a:sym typeface="Arial"/>
            </a:endParaRPr>
          </a:p>
          <a:p>
            <a:pPr marL="914400" marR="0" lvl="1" indent="-342719" algn="l" rtl="0">
              <a:lnSpc>
                <a:spcPct val="115000"/>
              </a:lnSpc>
              <a:spcBef>
                <a:spcPts val="0"/>
              </a:spcBef>
              <a:spcAft>
                <a:spcPts val="0"/>
              </a:spcAft>
              <a:buClr>
                <a:srgbClr val="666666"/>
              </a:buClr>
              <a:buSzPts val="1800"/>
              <a:buFont typeface="Proxima Nova"/>
              <a:buChar char="-"/>
            </a:pPr>
            <a:r>
              <a:rPr lang="en-US" sz="1800" b="0" i="0" u="none" strike="noStrike" cap="none">
                <a:solidFill>
                  <a:srgbClr val="666666"/>
                </a:solidFill>
                <a:latin typeface="Proxima Nova"/>
                <a:ea typeface="Proxima Nova"/>
                <a:cs typeface="Proxima Nova"/>
                <a:sym typeface="Proxima Nova"/>
              </a:rPr>
              <a:t>Se maximiza la distancia entre los objetos de distintos </a:t>
            </a:r>
            <a:r>
              <a:rPr lang="en-US" sz="1800">
                <a:solidFill>
                  <a:srgbClr val="666666"/>
                </a:solidFill>
                <a:latin typeface="Proxima Nova"/>
                <a:ea typeface="Proxima Nova"/>
                <a:cs typeface="Proxima Nova"/>
                <a:sym typeface="Proxima Nova"/>
              </a:rPr>
              <a:t>conglomerados</a:t>
            </a:r>
            <a:endParaRPr sz="1800" b="0" i="0" u="none" strike="noStrike" cap="none">
              <a:solidFill>
                <a:srgbClr val="000000"/>
              </a:solidFill>
              <a:latin typeface="Arial"/>
              <a:ea typeface="Arial"/>
              <a:cs typeface="Arial"/>
              <a:sym typeface="Arial"/>
            </a:endParaRPr>
          </a:p>
          <a:p>
            <a:pPr marL="0" marR="0" lvl="0" indent="0" algn="l" rtl="0">
              <a:lnSpc>
                <a:spcPct val="115000"/>
              </a:lnSpc>
              <a:spcBef>
                <a:spcPts val="0"/>
              </a:spcBef>
              <a:spcAft>
                <a:spcPts val="0"/>
              </a:spcAft>
              <a:buNone/>
            </a:pP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44"/>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b="0" i="0" u="none" strike="noStrike" cap="none">
                <a:solidFill>
                  <a:srgbClr val="FF5722"/>
                </a:solidFill>
                <a:latin typeface="Alfa Slab One"/>
                <a:ea typeface="Alfa Slab One"/>
                <a:cs typeface="Alfa Slab One"/>
                <a:sym typeface="Alfa Slab One"/>
              </a:rPr>
              <a:t>Dataset con clara estructura de clusters</a:t>
            </a:r>
            <a:endParaRPr sz="3000" b="0" i="0" u="none" strike="noStrike" cap="none">
              <a:solidFill>
                <a:srgbClr val="000000"/>
              </a:solidFill>
              <a:latin typeface="Arial"/>
              <a:ea typeface="Arial"/>
              <a:cs typeface="Arial"/>
              <a:sym typeface="Arial"/>
            </a:endParaRPr>
          </a:p>
        </p:txBody>
      </p:sp>
      <p:sp>
        <p:nvSpPr>
          <p:cNvPr id="188" name="Google Shape;188;p44"/>
          <p:cNvSpPr txBox="1"/>
          <p:nvPr/>
        </p:nvSpPr>
        <p:spPr>
          <a:xfrm>
            <a:off x="5686200" y="1152360"/>
            <a:ext cx="3145800" cy="3416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800" b="0" i="0" u="none" strike="noStrike" cap="none">
                <a:solidFill>
                  <a:srgbClr val="666666"/>
                </a:solidFill>
                <a:latin typeface="Proxima Nova"/>
                <a:ea typeface="Proxima Nova"/>
                <a:cs typeface="Proxima Nova"/>
                <a:sym typeface="Proxima Nova"/>
              </a:rPr>
              <a:t>¿Cómo sería un algoritmo para encontrar clusters en este espacio?</a:t>
            </a:r>
            <a:endParaRPr sz="1800" b="0" i="0" u="none" strike="noStrike" cap="none">
              <a:solidFill>
                <a:srgbClr val="000000"/>
              </a:solidFill>
              <a:latin typeface="Arial"/>
              <a:ea typeface="Arial"/>
              <a:cs typeface="Arial"/>
              <a:sym typeface="Arial"/>
            </a:endParaRPr>
          </a:p>
        </p:txBody>
      </p:sp>
      <p:pic>
        <p:nvPicPr>
          <p:cNvPr id="189" name="Google Shape;189;p44"/>
          <p:cNvPicPr preferRelativeResize="0"/>
          <p:nvPr/>
        </p:nvPicPr>
        <p:blipFill rotWithShape="1">
          <a:blip r:embed="rId3">
            <a:alphaModFix/>
          </a:blip>
          <a:srcRect/>
          <a:stretch/>
        </p:blipFill>
        <p:spPr>
          <a:xfrm>
            <a:off x="328680" y="1134000"/>
            <a:ext cx="4447080" cy="400932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5"/>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b="0" i="0" u="none" strike="noStrike" cap="none">
                <a:solidFill>
                  <a:srgbClr val="FF5722"/>
                </a:solidFill>
                <a:latin typeface="Alfa Slab One"/>
                <a:ea typeface="Alfa Slab One"/>
                <a:cs typeface="Alfa Slab One"/>
                <a:sym typeface="Alfa Slab One"/>
              </a:rPr>
              <a:t>Dataset con no tan clara estructura de clusters</a:t>
            </a:r>
            <a:endParaRPr sz="3000" b="0" i="0" u="none" strike="noStrike" cap="none">
              <a:solidFill>
                <a:srgbClr val="000000"/>
              </a:solidFill>
              <a:latin typeface="Arial"/>
              <a:ea typeface="Arial"/>
              <a:cs typeface="Arial"/>
              <a:sym typeface="Arial"/>
            </a:endParaRPr>
          </a:p>
        </p:txBody>
      </p:sp>
      <p:sp>
        <p:nvSpPr>
          <p:cNvPr id="195" name="Google Shape;195;p45"/>
          <p:cNvSpPr txBox="1"/>
          <p:nvPr/>
        </p:nvSpPr>
        <p:spPr>
          <a:xfrm>
            <a:off x="5686200" y="1152360"/>
            <a:ext cx="3145800" cy="3416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800" b="0" i="0" u="none" strike="noStrike" cap="none">
                <a:solidFill>
                  <a:srgbClr val="666666"/>
                </a:solidFill>
                <a:latin typeface="Proxima Nova"/>
                <a:ea typeface="Proxima Nova"/>
                <a:cs typeface="Proxima Nova"/>
                <a:sym typeface="Proxima Nova"/>
              </a:rPr>
              <a:t>¿Cómo sería un algoritmo para encontrar clusters en este espacio?</a:t>
            </a:r>
            <a:endParaRPr sz="1800" b="0" i="0" u="none" strike="noStrike" cap="none">
              <a:solidFill>
                <a:srgbClr val="000000"/>
              </a:solidFill>
              <a:latin typeface="Arial"/>
              <a:ea typeface="Arial"/>
              <a:cs typeface="Arial"/>
              <a:sym typeface="Arial"/>
            </a:endParaRPr>
          </a:p>
        </p:txBody>
      </p:sp>
      <p:pic>
        <p:nvPicPr>
          <p:cNvPr id="196" name="Google Shape;196;p45"/>
          <p:cNvPicPr preferRelativeResize="0"/>
          <p:nvPr/>
        </p:nvPicPr>
        <p:blipFill rotWithShape="1">
          <a:blip r:embed="rId3">
            <a:alphaModFix/>
          </a:blip>
          <a:srcRect r="48843"/>
          <a:stretch/>
        </p:blipFill>
        <p:spPr>
          <a:xfrm>
            <a:off x="162275" y="1658125"/>
            <a:ext cx="2752852" cy="2910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46"/>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b="0" i="0" u="none" strike="noStrike" cap="none">
                <a:solidFill>
                  <a:srgbClr val="FF5722"/>
                </a:solidFill>
                <a:latin typeface="Alfa Slab One"/>
                <a:ea typeface="Alfa Slab One"/>
                <a:cs typeface="Alfa Slab One"/>
                <a:sym typeface="Alfa Slab One"/>
              </a:rPr>
              <a:t>Dataset con no tan clara estructura de clusters</a:t>
            </a:r>
            <a:endParaRPr sz="3000" b="0" i="0" u="none" strike="noStrike" cap="none">
              <a:solidFill>
                <a:srgbClr val="000000"/>
              </a:solidFill>
              <a:latin typeface="Arial"/>
              <a:ea typeface="Arial"/>
              <a:cs typeface="Arial"/>
              <a:sym typeface="Arial"/>
            </a:endParaRPr>
          </a:p>
        </p:txBody>
      </p:sp>
      <p:sp>
        <p:nvSpPr>
          <p:cNvPr id="202" name="Google Shape;202;p46"/>
          <p:cNvSpPr txBox="1"/>
          <p:nvPr/>
        </p:nvSpPr>
        <p:spPr>
          <a:xfrm>
            <a:off x="5686200" y="1152360"/>
            <a:ext cx="3145800" cy="3416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800" b="0" i="0" u="none" strike="noStrike" cap="none">
                <a:solidFill>
                  <a:srgbClr val="666666"/>
                </a:solidFill>
                <a:latin typeface="Proxima Nova"/>
                <a:ea typeface="Proxima Nova"/>
                <a:cs typeface="Proxima Nova"/>
                <a:sym typeface="Proxima Nova"/>
              </a:rPr>
              <a:t>¿Cómo sería un algoritmo para encontrar clusters en este espacio?</a:t>
            </a:r>
            <a:endParaRPr sz="1800" b="0" i="0" u="none" strike="noStrike" cap="none">
              <a:solidFill>
                <a:srgbClr val="000000"/>
              </a:solidFill>
              <a:latin typeface="Arial"/>
              <a:ea typeface="Arial"/>
              <a:cs typeface="Arial"/>
              <a:sym typeface="Arial"/>
            </a:endParaRPr>
          </a:p>
        </p:txBody>
      </p:sp>
      <p:pic>
        <p:nvPicPr>
          <p:cNvPr id="203" name="Google Shape;203;p46"/>
          <p:cNvPicPr preferRelativeResize="0"/>
          <p:nvPr/>
        </p:nvPicPr>
        <p:blipFill>
          <a:blip r:embed="rId3">
            <a:alphaModFix/>
          </a:blip>
          <a:stretch>
            <a:fillRect/>
          </a:stretch>
        </p:blipFill>
        <p:spPr>
          <a:xfrm>
            <a:off x="162275" y="1658135"/>
            <a:ext cx="5381400" cy="291032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47"/>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b="0" i="0" u="none" strike="noStrike" cap="none">
                <a:solidFill>
                  <a:srgbClr val="FF5722"/>
                </a:solidFill>
                <a:latin typeface="Alfa Slab One"/>
                <a:ea typeface="Alfa Slab One"/>
                <a:cs typeface="Alfa Slab One"/>
                <a:sym typeface="Alfa Slab One"/>
              </a:rPr>
              <a:t>Dataset con clara estructura de clusters</a:t>
            </a:r>
            <a:endParaRPr sz="3000" b="0" i="0" u="none" strike="noStrike" cap="none">
              <a:solidFill>
                <a:srgbClr val="000000"/>
              </a:solidFill>
              <a:latin typeface="Arial"/>
              <a:ea typeface="Arial"/>
              <a:cs typeface="Arial"/>
              <a:sym typeface="Arial"/>
            </a:endParaRPr>
          </a:p>
        </p:txBody>
      </p:sp>
      <p:sp>
        <p:nvSpPr>
          <p:cNvPr id="209" name="Google Shape;209;p47"/>
          <p:cNvSpPr txBox="1"/>
          <p:nvPr/>
        </p:nvSpPr>
        <p:spPr>
          <a:xfrm>
            <a:off x="5686200" y="1152360"/>
            <a:ext cx="3145800" cy="3416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800" b="0" i="0" u="none" strike="noStrike" cap="none">
                <a:solidFill>
                  <a:srgbClr val="666666"/>
                </a:solidFill>
                <a:latin typeface="Proxima Nova"/>
                <a:ea typeface="Proxima Nova"/>
                <a:cs typeface="Proxima Nova"/>
                <a:sym typeface="Proxima Nova"/>
              </a:rPr>
              <a:t>¿Cómo sería un algoritmo para encontrar clusters en este espacio?</a:t>
            </a:r>
            <a:endParaRPr sz="1800" b="0" i="0" u="none" strike="noStrike" cap="none">
              <a:solidFill>
                <a:srgbClr val="000000"/>
              </a:solidFill>
              <a:latin typeface="Arial"/>
              <a:ea typeface="Arial"/>
              <a:cs typeface="Arial"/>
              <a:sym typeface="Arial"/>
            </a:endParaRPr>
          </a:p>
        </p:txBody>
      </p:sp>
      <p:pic>
        <p:nvPicPr>
          <p:cNvPr id="210" name="Google Shape;210;p47"/>
          <p:cNvPicPr preferRelativeResize="0"/>
          <p:nvPr/>
        </p:nvPicPr>
        <p:blipFill>
          <a:blip r:embed="rId3">
            <a:alphaModFix/>
          </a:blip>
          <a:stretch>
            <a:fillRect/>
          </a:stretch>
        </p:blipFill>
        <p:spPr>
          <a:xfrm>
            <a:off x="311750" y="2260110"/>
            <a:ext cx="5381399" cy="23083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48"/>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US" sz="3000">
                <a:solidFill>
                  <a:srgbClr val="FF5722"/>
                </a:solidFill>
                <a:latin typeface="Alfa Slab One"/>
                <a:ea typeface="Alfa Slab One"/>
                <a:cs typeface="Alfa Slab One"/>
                <a:sym typeface="Alfa Slab One"/>
              </a:rPr>
              <a:t>Cómo funciona clustering</a:t>
            </a:r>
            <a:endParaRPr sz="3000">
              <a:solidFill>
                <a:schemeClr val="dk1"/>
              </a:solidFill>
            </a:endParaRPr>
          </a:p>
          <a:p>
            <a:pPr marL="0" marR="0" lvl="0" indent="0" algn="l" rtl="0">
              <a:lnSpc>
                <a:spcPct val="100000"/>
              </a:lnSpc>
              <a:spcBef>
                <a:spcPts val="0"/>
              </a:spcBef>
              <a:spcAft>
                <a:spcPts val="0"/>
              </a:spcAft>
              <a:buNone/>
            </a:pPr>
            <a:endParaRPr sz="3000">
              <a:solidFill>
                <a:srgbClr val="FF5722"/>
              </a:solidFill>
              <a:latin typeface="Alfa Slab One"/>
              <a:ea typeface="Alfa Slab One"/>
              <a:cs typeface="Alfa Slab One"/>
              <a:sym typeface="Alfa Slab One"/>
            </a:endParaRPr>
          </a:p>
        </p:txBody>
      </p:sp>
      <p:sp>
        <p:nvSpPr>
          <p:cNvPr id="216" name="Google Shape;216;p48"/>
          <p:cNvSpPr txBox="1"/>
          <p:nvPr/>
        </p:nvSpPr>
        <p:spPr>
          <a:xfrm>
            <a:off x="2095500" y="1140450"/>
            <a:ext cx="7048500" cy="1781700"/>
          </a:xfrm>
          <a:prstGeom prst="rect">
            <a:avLst/>
          </a:prstGeom>
          <a:noFill/>
          <a:ln>
            <a:noFill/>
          </a:ln>
        </p:spPr>
        <p:txBody>
          <a:bodyPr spcFirstLastPara="1" wrap="square" lIns="91425" tIns="91425" rIns="91425" bIns="91425" anchor="t" anchorCtr="0">
            <a:noAutofit/>
          </a:bodyPr>
          <a:lstStyle/>
          <a:p>
            <a:pPr marL="457200" lvl="0" indent="-333375" algn="l" rtl="0">
              <a:lnSpc>
                <a:spcPct val="115000"/>
              </a:lnSpc>
              <a:spcBef>
                <a:spcPts val="1100"/>
              </a:spcBef>
              <a:spcAft>
                <a:spcPts val="0"/>
              </a:spcAft>
              <a:buClr>
                <a:srgbClr val="808080"/>
              </a:buClr>
              <a:buSzPts val="1650"/>
              <a:buChar char="●"/>
            </a:pPr>
            <a:r>
              <a:rPr lang="en-US" sz="1650">
                <a:solidFill>
                  <a:srgbClr val="808080"/>
                </a:solidFill>
                <a:highlight>
                  <a:srgbClr val="FFFFFF"/>
                </a:highlight>
              </a:rPr>
              <a:t>Se minimiza la distancia entre los objetos de un mismo grupo</a:t>
            </a:r>
            <a:endParaRPr sz="1650">
              <a:solidFill>
                <a:srgbClr val="808080"/>
              </a:solidFill>
              <a:highlight>
                <a:srgbClr val="FFFFFF"/>
              </a:highlight>
            </a:endParaRPr>
          </a:p>
          <a:p>
            <a:pPr marL="457200" lvl="0" indent="-333375" algn="l" rtl="0">
              <a:lnSpc>
                <a:spcPct val="115000"/>
              </a:lnSpc>
              <a:spcBef>
                <a:spcPts val="0"/>
              </a:spcBef>
              <a:spcAft>
                <a:spcPts val="0"/>
              </a:spcAft>
              <a:buClr>
                <a:srgbClr val="808080"/>
              </a:buClr>
              <a:buSzPts val="1650"/>
              <a:buChar char="●"/>
            </a:pPr>
            <a:r>
              <a:rPr lang="en-US" sz="1650">
                <a:solidFill>
                  <a:srgbClr val="808080"/>
                </a:solidFill>
                <a:highlight>
                  <a:srgbClr val="FFFFFF"/>
                </a:highlight>
              </a:rPr>
              <a:t>Se maximiza la distancia entre los objetos de distintos clusters</a:t>
            </a:r>
            <a:endParaRPr sz="1650">
              <a:solidFill>
                <a:srgbClr val="808080"/>
              </a:solidFill>
              <a:highlight>
                <a:srgbClr val="FFFFFF"/>
              </a:highlight>
            </a:endParaRPr>
          </a:p>
          <a:p>
            <a:pPr marL="457200" lvl="0" indent="-333375" algn="l" rtl="0">
              <a:lnSpc>
                <a:spcPct val="115000"/>
              </a:lnSpc>
              <a:spcBef>
                <a:spcPts val="0"/>
              </a:spcBef>
              <a:spcAft>
                <a:spcPts val="0"/>
              </a:spcAft>
              <a:buClr>
                <a:srgbClr val="808080"/>
              </a:buClr>
              <a:buSzPts val="1650"/>
              <a:buChar char="●"/>
            </a:pPr>
            <a:r>
              <a:rPr lang="en-US" sz="1650">
                <a:solidFill>
                  <a:srgbClr val="808080"/>
                </a:solidFill>
                <a:highlight>
                  <a:srgbClr val="FFFFFF"/>
                </a:highlight>
              </a:rPr>
              <a:t>(</a:t>
            </a:r>
            <a:r>
              <a:rPr lang="en-US" sz="1800">
                <a:solidFill>
                  <a:srgbClr val="666666"/>
                </a:solidFill>
                <a:latin typeface="Proxima Nova"/>
                <a:ea typeface="Proxima Nova"/>
                <a:cs typeface="Proxima Nova"/>
                <a:sym typeface="Proxima Nova"/>
              </a:rPr>
              <a:t>Los centros de cada conglomerado son los </a:t>
            </a:r>
            <a:r>
              <a:rPr lang="en-US" sz="1800" b="1">
                <a:solidFill>
                  <a:srgbClr val="666666"/>
                </a:solidFill>
                <a:latin typeface="Proxima Nova"/>
                <a:ea typeface="Proxima Nova"/>
                <a:cs typeface="Proxima Nova"/>
                <a:sym typeface="Proxima Nova"/>
              </a:rPr>
              <a:t>centroides)</a:t>
            </a:r>
            <a:endParaRPr sz="1650">
              <a:solidFill>
                <a:srgbClr val="808080"/>
              </a:solidFill>
              <a:highlight>
                <a:srgbClr val="FFFFFF"/>
              </a:highlight>
            </a:endParaRPr>
          </a:p>
          <a:p>
            <a:pPr marL="0" marR="0" lvl="0" indent="0" algn="l" rtl="0">
              <a:lnSpc>
                <a:spcPct val="115000"/>
              </a:lnSpc>
              <a:spcBef>
                <a:spcPts val="700"/>
              </a:spcBef>
              <a:spcAft>
                <a:spcPts val="0"/>
              </a:spcAft>
              <a:buNone/>
            </a:pPr>
            <a:endParaRPr sz="1800">
              <a:solidFill>
                <a:srgbClr val="666666"/>
              </a:solidFill>
              <a:latin typeface="Proxima Nova"/>
              <a:ea typeface="Proxima Nova"/>
              <a:cs typeface="Proxima Nova"/>
              <a:sym typeface="Proxima Nova"/>
            </a:endParaRPr>
          </a:p>
        </p:txBody>
      </p:sp>
      <p:pic>
        <p:nvPicPr>
          <p:cNvPr id="217" name="Google Shape;217;p48"/>
          <p:cNvPicPr preferRelativeResize="0"/>
          <p:nvPr/>
        </p:nvPicPr>
        <p:blipFill>
          <a:blip r:embed="rId3">
            <a:alphaModFix/>
          </a:blip>
          <a:stretch>
            <a:fillRect/>
          </a:stretch>
        </p:blipFill>
        <p:spPr>
          <a:xfrm>
            <a:off x="311750" y="1083850"/>
            <a:ext cx="6379575" cy="3928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49"/>
          <p:cNvSpPr txBox="1"/>
          <p:nvPr/>
        </p:nvSpPr>
        <p:spPr>
          <a:xfrm>
            <a:off x="311760" y="444960"/>
            <a:ext cx="8520000" cy="572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000">
                <a:solidFill>
                  <a:srgbClr val="FF5722"/>
                </a:solidFill>
                <a:latin typeface="Alfa Slab One"/>
                <a:ea typeface="Alfa Slab One"/>
                <a:cs typeface="Alfa Slab One"/>
                <a:sym typeface="Alfa Slab One"/>
              </a:rPr>
              <a:t>Mis Datos…</a:t>
            </a:r>
            <a:endParaRPr sz="3000" b="0" i="0" u="none" strike="noStrike" cap="none">
              <a:solidFill>
                <a:srgbClr val="000000"/>
              </a:solidFill>
              <a:latin typeface="Arial"/>
              <a:ea typeface="Arial"/>
              <a:cs typeface="Arial"/>
              <a:sym typeface="Arial"/>
            </a:endParaRPr>
          </a:p>
        </p:txBody>
      </p:sp>
      <p:pic>
        <p:nvPicPr>
          <p:cNvPr id="223" name="Google Shape;223;p49"/>
          <p:cNvPicPr preferRelativeResize="0"/>
          <p:nvPr/>
        </p:nvPicPr>
        <p:blipFill rotWithShape="1">
          <a:blip r:embed="rId3">
            <a:alphaModFix/>
          </a:blip>
          <a:srcRect b="54983"/>
          <a:stretch/>
        </p:blipFill>
        <p:spPr>
          <a:xfrm>
            <a:off x="1343025" y="1211950"/>
            <a:ext cx="5638624" cy="1443750"/>
          </a:xfrm>
          <a:prstGeom prst="rect">
            <a:avLst/>
          </a:prstGeom>
          <a:noFill/>
          <a:ln>
            <a:noFill/>
          </a:ln>
        </p:spPr>
      </p:pic>
      <p:sp>
        <p:nvSpPr>
          <p:cNvPr id="224" name="Google Shape;224;p49"/>
          <p:cNvSpPr/>
          <p:nvPr/>
        </p:nvSpPr>
        <p:spPr>
          <a:xfrm>
            <a:off x="1800225" y="2595575"/>
            <a:ext cx="4545900" cy="1857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900"/>
              <a:t>¿Cómo los agrupo?</a:t>
            </a:r>
            <a:endParaRPr sz="1900"/>
          </a:p>
        </p:txBody>
      </p:sp>
      <p:sp>
        <p:nvSpPr>
          <p:cNvPr id="225" name="Google Shape;225;p49"/>
          <p:cNvSpPr/>
          <p:nvPr/>
        </p:nvSpPr>
        <p:spPr>
          <a:xfrm>
            <a:off x="6388900" y="3117075"/>
            <a:ext cx="2035800" cy="1857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869</Words>
  <Application>Microsoft Office PowerPoint</Application>
  <PresentationFormat>Presentación en pantalla (16:9)</PresentationFormat>
  <Paragraphs>125</Paragraphs>
  <Slides>27</Slides>
  <Notes>26</Notes>
  <HiddenSlides>0</HiddenSlides>
  <MMClips>0</MMClips>
  <ScaleCrop>false</ScaleCrop>
  <HeadingPairs>
    <vt:vector size="6" baseType="variant">
      <vt:variant>
        <vt:lpstr>Fuentes usadas</vt:lpstr>
      </vt:variant>
      <vt:variant>
        <vt:i4>10</vt:i4>
      </vt:variant>
      <vt:variant>
        <vt:lpstr>Tema</vt:lpstr>
      </vt:variant>
      <vt:variant>
        <vt:i4>3</vt:i4>
      </vt:variant>
      <vt:variant>
        <vt:lpstr>Títulos de diapositiva</vt:lpstr>
      </vt:variant>
      <vt:variant>
        <vt:i4>27</vt:i4>
      </vt:variant>
    </vt:vector>
  </HeadingPairs>
  <TitlesOfParts>
    <vt:vector size="40" baseType="lpstr">
      <vt:lpstr>Verdana</vt:lpstr>
      <vt:lpstr>Proxima Nova</vt:lpstr>
      <vt:lpstr>Raleway</vt:lpstr>
      <vt:lpstr>Times New Roman</vt:lpstr>
      <vt:lpstr>Courier New</vt:lpstr>
      <vt:lpstr>Trebuchet MS</vt:lpstr>
      <vt:lpstr>Arial</vt:lpstr>
      <vt:lpstr>Noto Sans Symbols</vt:lpstr>
      <vt:lpstr>Gill Sans MT</vt:lpstr>
      <vt:lpstr>Alfa Slab One</vt:lpstr>
      <vt:lpstr>Office Theme</vt:lpstr>
      <vt:lpstr>Office Theme</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José Ramon Iglesias Gamarra</cp:lastModifiedBy>
  <cp:revision>1</cp:revision>
  <dcterms:modified xsi:type="dcterms:W3CDTF">2025-04-24T23:01:01Z</dcterms:modified>
</cp:coreProperties>
</file>